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25"/>
  </p:notesMasterIdLst>
  <p:sldIdLst>
    <p:sldId id="316" r:id="rId3"/>
    <p:sldId id="1170" r:id="rId4"/>
    <p:sldId id="1171" r:id="rId5"/>
    <p:sldId id="1187" r:id="rId6"/>
    <p:sldId id="1172" r:id="rId7"/>
    <p:sldId id="1179" r:id="rId8"/>
    <p:sldId id="1175" r:id="rId9"/>
    <p:sldId id="1190" r:id="rId10"/>
    <p:sldId id="1189" r:id="rId11"/>
    <p:sldId id="1191" r:id="rId12"/>
    <p:sldId id="1192" r:id="rId13"/>
    <p:sldId id="1193" r:id="rId14"/>
    <p:sldId id="1188" r:id="rId15"/>
    <p:sldId id="1198" r:id="rId16"/>
    <p:sldId id="1181" r:id="rId17"/>
    <p:sldId id="1194" r:id="rId18"/>
    <p:sldId id="1195" r:id="rId19"/>
    <p:sldId id="1183" r:id="rId20"/>
    <p:sldId id="1196" r:id="rId21"/>
    <p:sldId id="1182" r:id="rId22"/>
    <p:sldId id="1197" r:id="rId23"/>
    <p:sldId id="1185" r:id="rId24"/>
  </p:sldIdLst>
  <p:sldSz cx="18288000" cy="10287000"/>
  <p:notesSz cx="6858000" cy="9144000"/>
  <p:embeddedFontLst>
    <p:embeddedFont>
      <p:font typeface="HGSｺﾞｼｯｸE" panose="020B0900000000000000" pitchFamily="34" charset="-128"/>
      <p:regular r:id="rId26"/>
    </p:embeddedFont>
    <p:embeddedFont>
      <p:font typeface="游ゴシック" panose="020B0400000000000000" pitchFamily="34" charset="-128"/>
      <p:regular r:id="rId27"/>
      <p:bold r:id="rId28"/>
    </p:embeddedFont>
    <p:embeddedFont>
      <p:font typeface="Cambria Math" panose="02040503050406030204" pitchFamily="18" charset="0"/>
      <p:regular r:id="rId29"/>
    </p:embeddedFont>
    <p:embeddedFont>
      <p:font typeface="Quattrocento Sans" panose="020B0502050000020003"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
      <p:font typeface="Segoe UI Historic" panose="020B0502040204020203"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D9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8" autoAdjust="0"/>
    <p:restoredTop sz="94703" autoAdjust="0"/>
  </p:normalViewPr>
  <p:slideViewPr>
    <p:cSldViewPr>
      <p:cViewPr>
        <p:scale>
          <a:sx n="73" d="100"/>
          <a:sy n="73" d="100"/>
        </p:scale>
        <p:origin x="1136"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90763" y="512763"/>
            <a:ext cx="4562475" cy="2566987"/>
          </a:xfrm>
        </p:spPr>
      </p:sp>
      <p:sp>
        <p:nvSpPr>
          <p:cNvPr id="3" name="ノート プレースホルダー 2"/>
          <p:cNvSpPr>
            <a:spLocks noGrp="1"/>
          </p:cNvSpPr>
          <p:nvPr>
            <p:ph type="body" idx="1"/>
          </p:nvPr>
        </p:nvSpPr>
        <p:spPr/>
        <p:txBody>
          <a:bodyPr/>
          <a:lstStyle/>
          <a:p>
            <a:r>
              <a:rPr kumimoji="1" lang="ja-JP" altLang="en-US" dirty="0"/>
              <a:t>ご紹介いただきありがとうございます．</a:t>
            </a:r>
            <a:endParaRPr kumimoji="1" lang="en-US" altLang="ja-JP" dirty="0"/>
          </a:p>
          <a:p>
            <a:r>
              <a:rPr kumimoji="1" lang="ja-JP" altLang="en-US" dirty="0"/>
              <a:t>はい，では早速ですが，いまから私が時間を稼ぐのでこの</a:t>
            </a:r>
            <a:r>
              <a:rPr kumimoji="1" lang="en-US" altLang="ja-JP" dirty="0"/>
              <a:t>QR</a:t>
            </a:r>
            <a:r>
              <a:rPr kumimoji="1" lang="ja-JP" altLang="en-US" dirty="0"/>
              <a:t>コードからスライド資料をゲットしてください．</a:t>
            </a:r>
            <a:endParaRPr kumimoji="1" lang="en-US" altLang="ja-JP" dirty="0"/>
          </a:p>
          <a:p>
            <a:r>
              <a:rPr kumimoji="1" lang="ja-JP" altLang="en-US" dirty="0"/>
              <a:t>わたし昨日世界モデルのセッションを聴講していたんですが，ごりごりの世界モデル発表があって，いま僕のテーマが場違い感すごいかもしれないと思って震えています．</a:t>
            </a:r>
            <a:endParaRPr kumimoji="1" lang="en-US" altLang="ja-JP" dirty="0"/>
          </a:p>
          <a:p>
            <a:r>
              <a:rPr kumimoji="1" lang="ja-JP" altLang="en-US" dirty="0"/>
              <a:t>そう，そもそも朝ですし，みなさんもう</a:t>
            </a:r>
            <a:r>
              <a:rPr kumimoji="1" lang="en-US" altLang="ja-JP" dirty="0"/>
              <a:t>3</a:t>
            </a:r>
            <a:r>
              <a:rPr kumimoji="1" lang="ja-JP" altLang="en-US" dirty="0"/>
              <a:t>つも発表を乗り越えていることもあるので，聞いてくれる人がいるかかなり心配でめちゃめちゃ緊張しているんですが，そろそろ時間を稼げたと思うので，発表をしていこうと思います．よろしくお願いいた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D82AE37-B6E9-6C46-B66F-CDC268BC0CF7}" type="slidenum">
              <a:rPr kumimoji="1" lang="ja-JP" altLang="en-US" smtClean="0"/>
              <a:t>1</a:t>
            </a:fld>
            <a:endParaRPr kumimoji="1" lang="ja-JP" altLang="en-US"/>
          </a:p>
        </p:txBody>
      </p:sp>
    </p:spTree>
    <p:extLst>
      <p:ext uri="{BB962C8B-B14F-4D97-AF65-F5344CB8AC3E}">
        <p14:creationId xmlns:p14="http://schemas.microsoft.com/office/powerpoint/2010/main" val="191780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882005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59081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4125906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903186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831759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506072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4572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88815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963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14189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99928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013522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186817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43290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72416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056042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32482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80470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 スライド">
    <p:bg>
      <p:bgRef idx="1001">
        <a:schemeClr val="bg1"/>
      </p:bgRef>
    </p:bg>
    <p:spTree>
      <p:nvGrpSpPr>
        <p:cNvPr id="1" name=""/>
        <p:cNvGrpSpPr/>
        <p:nvPr/>
      </p:nvGrpSpPr>
      <p:grpSpPr>
        <a:xfrm>
          <a:off x="0" y="0"/>
          <a:ext cx="0" cy="0"/>
          <a:chOff x="0" y="0"/>
          <a:chExt cx="0" cy="0"/>
        </a:xfrm>
      </p:grpSpPr>
      <p:pic>
        <p:nvPicPr>
          <p:cNvPr id="9" name="図 8" descr="黒い背景に白い文字がある&#10;&#10;低い精度で自動的に生成された説明">
            <a:extLst>
              <a:ext uri="{FF2B5EF4-FFF2-40B4-BE49-F238E27FC236}">
                <a16:creationId xmlns:a16="http://schemas.microsoft.com/office/drawing/2014/main" id="{8CD8E880-0376-6D46-ABAC-4990252B7E8B}"/>
              </a:ext>
            </a:extLst>
          </p:cNvPr>
          <p:cNvPicPr>
            <a:picLocks noChangeAspect="1"/>
          </p:cNvPicPr>
          <p:nvPr userDrawn="1"/>
        </p:nvPicPr>
        <p:blipFill>
          <a:blip r:embed="rId2"/>
          <a:stretch>
            <a:fillRect/>
          </a:stretch>
        </p:blipFill>
        <p:spPr>
          <a:xfrm>
            <a:off x="0" y="750"/>
            <a:ext cx="18288000" cy="10287000"/>
          </a:xfrm>
          <a:prstGeom prst="rect">
            <a:avLst/>
          </a:prstGeom>
        </p:spPr>
      </p:pic>
      <p:sp>
        <p:nvSpPr>
          <p:cNvPr id="4" name="日付プレースホルダー 3">
            <a:extLst>
              <a:ext uri="{FF2B5EF4-FFF2-40B4-BE49-F238E27FC236}">
                <a16:creationId xmlns:a16="http://schemas.microsoft.com/office/drawing/2014/main" id="{720A9336-88FC-C84B-A679-070108C932E9}"/>
              </a:ext>
            </a:extLst>
          </p:cNvPr>
          <p:cNvSpPr>
            <a:spLocks noGrp="1"/>
          </p:cNvSpPr>
          <p:nvPr>
            <p:ph type="dt" sz="half" idx="10"/>
          </p:nvPr>
        </p:nvSpPr>
        <p:spPr>
          <a:solidFill>
            <a:srgbClr val="122040"/>
          </a:solidFill>
        </p:spPr>
        <p:txBody>
          <a:bodyPr/>
          <a:lstStyle/>
          <a:p>
            <a:fld id="{F6BD3758-2365-47DD-9FEA-9D926011B5E7}" type="datetime1">
              <a:rPr kumimoji="1" lang="ja-JP" altLang="en-US" smtClean="0"/>
              <a:t>2024/6/27</a:t>
            </a:fld>
            <a:endParaRPr kumimoji="1" lang="ja-JP" altLang="en-US"/>
          </a:p>
        </p:txBody>
      </p:sp>
      <p:sp>
        <p:nvSpPr>
          <p:cNvPr id="5" name="フッター プレースホルダー 4">
            <a:extLst>
              <a:ext uri="{FF2B5EF4-FFF2-40B4-BE49-F238E27FC236}">
                <a16:creationId xmlns:a16="http://schemas.microsoft.com/office/drawing/2014/main" id="{8337FE16-159C-A24C-B886-1165F927BBB9}"/>
              </a:ext>
            </a:extLst>
          </p:cNvPr>
          <p:cNvSpPr>
            <a:spLocks noGrp="1"/>
          </p:cNvSpPr>
          <p:nvPr>
            <p:ph type="ftr" sz="quarter" idx="11"/>
          </p:nvPr>
        </p:nvSpPr>
        <p:spPr>
          <a:solidFill>
            <a:srgbClr val="122040"/>
          </a:solidFill>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ACCC59-5D2D-CD40-AFAD-308087829798}"/>
              </a:ext>
            </a:extLst>
          </p:cNvPr>
          <p:cNvSpPr>
            <a:spLocks noGrp="1"/>
          </p:cNvSpPr>
          <p:nvPr>
            <p:ph type="sldNum" sz="quarter" idx="12"/>
          </p:nvPr>
        </p:nvSpPr>
        <p:spPr>
          <a:xfrm>
            <a:off x="16120753" y="9886208"/>
            <a:ext cx="1493918" cy="400793"/>
          </a:xfrm>
          <a:prstGeom prst="rect">
            <a:avLst/>
          </a:prstGeom>
          <a:solidFill>
            <a:srgbClr val="122040"/>
          </a:solidFill>
        </p:spPr>
        <p:txBody>
          <a:bodyPr/>
          <a:lstStyle/>
          <a:p>
            <a:r>
              <a:rPr lang="en-US" altLang="ja-JP" dirty="0"/>
              <a:t>- </a:t>
            </a:r>
            <a:fld id="{00186CB4-DE61-D14D-918A-C469C099FD46}" type="slidenum">
              <a:rPr lang="ja-JP" altLang="en-US" smtClean="0"/>
              <a:pPr/>
              <a:t>‹N°›</a:t>
            </a:fld>
            <a:r>
              <a:rPr lang="en-US" altLang="ja-JP" dirty="0"/>
              <a:t> -</a:t>
            </a:r>
            <a:endParaRPr lang="ja-JP" altLang="en-US"/>
          </a:p>
        </p:txBody>
      </p:sp>
      <p:pic>
        <p:nvPicPr>
          <p:cNvPr id="2" name="図 1">
            <a:extLst>
              <a:ext uri="{FF2B5EF4-FFF2-40B4-BE49-F238E27FC236}">
                <a16:creationId xmlns:a16="http://schemas.microsoft.com/office/drawing/2014/main" id="{2779FD57-DCEA-11B0-5E58-DEE369FB49E2}"/>
              </a:ext>
            </a:extLst>
          </p:cNvPr>
          <p:cNvPicPr>
            <a:picLocks noChangeAspect="1"/>
          </p:cNvPicPr>
          <p:nvPr userDrawn="1"/>
        </p:nvPicPr>
        <p:blipFill rotWithShape="1">
          <a:blip r:embed="rId3"/>
          <a:srcRect l="22543" r="2556"/>
          <a:stretch/>
        </p:blipFill>
        <p:spPr>
          <a:xfrm>
            <a:off x="0" y="0"/>
            <a:ext cx="18288000" cy="10287000"/>
          </a:xfrm>
          <a:prstGeom prst="rect">
            <a:avLst/>
          </a:prstGeom>
        </p:spPr>
      </p:pic>
      <p:sp>
        <p:nvSpPr>
          <p:cNvPr id="3" name="字幕 2">
            <a:extLst>
              <a:ext uri="{FF2B5EF4-FFF2-40B4-BE49-F238E27FC236}">
                <a16:creationId xmlns:a16="http://schemas.microsoft.com/office/drawing/2014/main" id="{824AC587-72CD-4F43-B4EB-6EE274D3C55E}"/>
              </a:ext>
            </a:extLst>
          </p:cNvPr>
          <p:cNvSpPr>
            <a:spLocks noGrp="1"/>
          </p:cNvSpPr>
          <p:nvPr>
            <p:ph type="subTitle" idx="1" hasCustomPrompt="1"/>
          </p:nvPr>
        </p:nvSpPr>
        <p:spPr>
          <a:xfrm>
            <a:off x="3708069" y="5141042"/>
            <a:ext cx="10871859" cy="3256853"/>
          </a:xfrm>
        </p:spPr>
        <p:txBody>
          <a:bodyPr/>
          <a:lstStyle>
            <a:lvl1pPr marL="0" indent="0" algn="l">
              <a:buNone/>
              <a:defRPr sz="3600" baseline="0">
                <a:solidFill>
                  <a:schemeClr val="bg1"/>
                </a:solidFill>
                <a:latin typeface="游ゴシック" panose="020B0400000000000000" pitchFamily="34" charset="-128"/>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kumimoji="1" lang="ja-JP" altLang="en-US" dirty="0"/>
              <a:t>サブタイトルを入力</a:t>
            </a:r>
          </a:p>
        </p:txBody>
      </p:sp>
      <p:sp>
        <p:nvSpPr>
          <p:cNvPr id="8" name="タイトル 1">
            <a:extLst>
              <a:ext uri="{FF2B5EF4-FFF2-40B4-BE49-F238E27FC236}">
                <a16:creationId xmlns:a16="http://schemas.microsoft.com/office/drawing/2014/main" id="{E31CFE37-2DF2-C640-8F6F-4C4A1D4B2D93}"/>
              </a:ext>
            </a:extLst>
          </p:cNvPr>
          <p:cNvSpPr>
            <a:spLocks noGrp="1"/>
          </p:cNvSpPr>
          <p:nvPr>
            <p:ph type="ctrTitle"/>
          </p:nvPr>
        </p:nvSpPr>
        <p:spPr>
          <a:xfrm>
            <a:off x="3708069" y="1553144"/>
            <a:ext cx="10871859" cy="3286082"/>
          </a:xfrm>
        </p:spPr>
        <p:txBody>
          <a:bodyPr vert="horz" lIns="91440" tIns="45720" rIns="91440" bIns="45720" rtlCol="0" anchor="b">
            <a:normAutofit/>
          </a:bodyPr>
          <a:lstStyle>
            <a:lvl1pPr>
              <a:defRPr lang="ja-JP" altLang="en-US" sz="6600">
                <a:latin typeface="+mn-lt"/>
              </a:defRPr>
            </a:lvl1pPr>
          </a:lstStyle>
          <a:p>
            <a:endParaRPr lang="ja-JP" altLang="en-US" dirty="0"/>
          </a:p>
        </p:txBody>
      </p:sp>
      <p:pic>
        <p:nvPicPr>
          <p:cNvPr id="15" name="図 14" descr="図形&#10;&#10;自動的に生成された説明">
            <a:extLst>
              <a:ext uri="{FF2B5EF4-FFF2-40B4-BE49-F238E27FC236}">
                <a16:creationId xmlns:a16="http://schemas.microsoft.com/office/drawing/2014/main" id="{8CBE9A54-CE8A-B14D-8CB1-53EED91BBB08}"/>
              </a:ext>
            </a:extLst>
          </p:cNvPr>
          <p:cNvPicPr>
            <a:picLocks noChangeAspect="1"/>
          </p:cNvPicPr>
          <p:nvPr userDrawn="1"/>
        </p:nvPicPr>
        <p:blipFill>
          <a:blip r:embed="rId4"/>
          <a:stretch>
            <a:fillRect/>
          </a:stretch>
        </p:blipFill>
        <p:spPr>
          <a:xfrm>
            <a:off x="16802987" y="582779"/>
            <a:ext cx="1017320" cy="970367"/>
          </a:xfrm>
          <a:prstGeom prst="rect">
            <a:avLst/>
          </a:prstGeom>
        </p:spPr>
      </p:pic>
      <p:sp>
        <p:nvSpPr>
          <p:cNvPr id="18" name="タイトル 2">
            <a:extLst>
              <a:ext uri="{FF2B5EF4-FFF2-40B4-BE49-F238E27FC236}">
                <a16:creationId xmlns:a16="http://schemas.microsoft.com/office/drawing/2014/main" id="{4D6CFE96-1F1C-AF4C-AD77-3A5727469531}"/>
              </a:ext>
            </a:extLst>
          </p:cNvPr>
          <p:cNvSpPr txBox="1">
            <a:spLocks/>
          </p:cNvSpPr>
          <p:nvPr userDrawn="1"/>
        </p:nvSpPr>
        <p:spPr>
          <a:xfrm>
            <a:off x="3708069" y="2606041"/>
            <a:ext cx="10871859" cy="2233185"/>
          </a:xfrm>
          <a:prstGeom prst="rect">
            <a:avLst/>
          </a:prstGeom>
        </p:spPr>
        <p:txBody>
          <a:bodyPr vert="horz" lIns="137160" tIns="68580" rIns="137160" bIns="68580" rtlCol="0" anchor="ctr">
            <a:normAutofit/>
          </a:bodyPr>
          <a:lstStyle>
            <a:lvl1pPr algn="l" defTabSz="914400" rtl="0" eaLnBrk="1" latinLnBrk="0" hangingPunct="1">
              <a:lnSpc>
                <a:spcPct val="100000"/>
              </a:lnSpc>
              <a:spcBef>
                <a:spcPct val="0"/>
              </a:spcBef>
              <a:buNone/>
              <a:defRPr kumimoji="1" sz="3000" b="1" kern="1200" spc="100" baseline="0">
                <a:solidFill>
                  <a:schemeClr val="bg1"/>
                </a:solidFill>
                <a:latin typeface="Segoe UI Historic" panose="020B0502040204020203" pitchFamily="34" charset="0"/>
                <a:ea typeface="游ゴシック" panose="020B0400000000000000" pitchFamily="34" charset="-128"/>
                <a:cs typeface="+mj-cs"/>
              </a:defRPr>
            </a:lvl1pPr>
          </a:lstStyle>
          <a:p>
            <a:endParaRPr lang="ja-JP" altLang="en-US" sz="4500"/>
          </a:p>
        </p:txBody>
      </p:sp>
    </p:spTree>
    <p:extLst>
      <p:ext uri="{BB962C8B-B14F-4D97-AF65-F5344CB8AC3E}">
        <p14:creationId xmlns:p14="http://schemas.microsoft.com/office/powerpoint/2010/main" val="27515718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Ref idx="1001">
        <a:schemeClr val="bg1"/>
      </p:bgRef>
    </p:bg>
    <p:spTree>
      <p:nvGrpSpPr>
        <p:cNvPr id="1" name=""/>
        <p:cNvGrpSpPr/>
        <p:nvPr/>
      </p:nvGrpSpPr>
      <p:grpSpPr>
        <a:xfrm>
          <a:off x="0" y="0"/>
          <a:ext cx="0" cy="0"/>
          <a:chOff x="0" y="0"/>
          <a:chExt cx="0" cy="0"/>
        </a:xfrm>
      </p:grpSpPr>
      <p:pic>
        <p:nvPicPr>
          <p:cNvPr id="9" name="図 8" descr="黒い背景に白い文字がある&#10;&#10;低い精度で自動的に生成された説明">
            <a:extLst>
              <a:ext uri="{FF2B5EF4-FFF2-40B4-BE49-F238E27FC236}">
                <a16:creationId xmlns:a16="http://schemas.microsoft.com/office/drawing/2014/main" id="{8CD8E880-0376-6D46-ABAC-4990252B7E8B}"/>
              </a:ext>
            </a:extLst>
          </p:cNvPr>
          <p:cNvPicPr>
            <a:picLocks noChangeAspect="1"/>
          </p:cNvPicPr>
          <p:nvPr userDrawn="1"/>
        </p:nvPicPr>
        <p:blipFill>
          <a:blip r:embed="rId2"/>
          <a:stretch>
            <a:fillRect/>
          </a:stretch>
        </p:blipFill>
        <p:spPr>
          <a:xfrm>
            <a:off x="0" y="750"/>
            <a:ext cx="18288000" cy="10287000"/>
          </a:xfrm>
          <a:prstGeom prst="rect">
            <a:avLst/>
          </a:prstGeom>
        </p:spPr>
      </p:pic>
      <p:sp>
        <p:nvSpPr>
          <p:cNvPr id="3" name="字幕 2">
            <a:extLst>
              <a:ext uri="{FF2B5EF4-FFF2-40B4-BE49-F238E27FC236}">
                <a16:creationId xmlns:a16="http://schemas.microsoft.com/office/drawing/2014/main" id="{824AC587-72CD-4F43-B4EB-6EE274D3C55E}"/>
              </a:ext>
            </a:extLst>
          </p:cNvPr>
          <p:cNvSpPr>
            <a:spLocks noGrp="1"/>
          </p:cNvSpPr>
          <p:nvPr>
            <p:ph type="subTitle" idx="1" hasCustomPrompt="1"/>
          </p:nvPr>
        </p:nvSpPr>
        <p:spPr>
          <a:xfrm>
            <a:off x="3708069" y="5141042"/>
            <a:ext cx="10871859" cy="3256853"/>
          </a:xfrm>
        </p:spPr>
        <p:txBody>
          <a:bodyPr/>
          <a:lstStyle>
            <a:lvl1pPr marL="0" indent="0" algn="l">
              <a:buNone/>
              <a:defRPr sz="3600" baseline="0">
                <a:solidFill>
                  <a:schemeClr val="bg1"/>
                </a:solidFill>
                <a:latin typeface="游ゴシック" panose="020B0400000000000000" pitchFamily="34" charset="-128"/>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kumimoji="1" lang="ja-JP" altLang="en-US"/>
              <a:t>サブタイトルを入力</a:t>
            </a:r>
          </a:p>
        </p:txBody>
      </p:sp>
      <p:sp>
        <p:nvSpPr>
          <p:cNvPr id="4" name="日付プレースホルダー 3">
            <a:extLst>
              <a:ext uri="{FF2B5EF4-FFF2-40B4-BE49-F238E27FC236}">
                <a16:creationId xmlns:a16="http://schemas.microsoft.com/office/drawing/2014/main" id="{720A9336-88FC-C84B-A679-070108C932E9}"/>
              </a:ext>
            </a:extLst>
          </p:cNvPr>
          <p:cNvSpPr>
            <a:spLocks noGrp="1"/>
          </p:cNvSpPr>
          <p:nvPr>
            <p:ph type="dt" sz="half" idx="10"/>
          </p:nvPr>
        </p:nvSpPr>
        <p:spPr>
          <a:solidFill>
            <a:srgbClr val="122040"/>
          </a:solidFill>
        </p:spPr>
        <p:txBody>
          <a:bodyPr/>
          <a:lstStyle/>
          <a:p>
            <a:fld id="{3F8799F5-40D9-5140-B1D7-FCEC727A99CA}" type="datetime1">
              <a:rPr kumimoji="1" lang="ja-JP" altLang="en-US" smtClean="0"/>
              <a:t>2024/6/27</a:t>
            </a:fld>
            <a:endParaRPr kumimoji="1" lang="ja-JP" altLang="en-US"/>
          </a:p>
        </p:txBody>
      </p:sp>
      <p:sp>
        <p:nvSpPr>
          <p:cNvPr id="5" name="フッター プレースホルダー 4">
            <a:extLst>
              <a:ext uri="{FF2B5EF4-FFF2-40B4-BE49-F238E27FC236}">
                <a16:creationId xmlns:a16="http://schemas.microsoft.com/office/drawing/2014/main" id="{8337FE16-159C-A24C-B886-1165F927BBB9}"/>
              </a:ext>
            </a:extLst>
          </p:cNvPr>
          <p:cNvSpPr>
            <a:spLocks noGrp="1"/>
          </p:cNvSpPr>
          <p:nvPr>
            <p:ph type="ftr" sz="quarter" idx="11"/>
          </p:nvPr>
        </p:nvSpPr>
        <p:spPr>
          <a:solidFill>
            <a:srgbClr val="122040"/>
          </a:solidFill>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ACCC59-5D2D-CD40-AFAD-308087829798}"/>
              </a:ext>
            </a:extLst>
          </p:cNvPr>
          <p:cNvSpPr>
            <a:spLocks noGrp="1"/>
          </p:cNvSpPr>
          <p:nvPr>
            <p:ph type="sldNum" sz="quarter" idx="12"/>
          </p:nvPr>
        </p:nvSpPr>
        <p:spPr>
          <a:solidFill>
            <a:srgbClr val="122040"/>
          </a:solidFill>
        </p:spPr>
        <p:txBody>
          <a:bodyPr/>
          <a:lstStyle/>
          <a:p>
            <a:r>
              <a:rPr lang="en-US" altLang="ja-JP" dirty="0"/>
              <a:t>- </a:t>
            </a:r>
            <a:fld id="{00186CB4-DE61-D14D-918A-C469C099FD46}" type="slidenum">
              <a:rPr lang="ja-JP" altLang="en-US" smtClean="0"/>
              <a:pPr/>
              <a:t>‹N°›</a:t>
            </a:fld>
            <a:r>
              <a:rPr lang="en-US" altLang="ja-JP" dirty="0"/>
              <a:t> -</a:t>
            </a:r>
            <a:endParaRPr lang="ja-JP" altLang="en-US"/>
          </a:p>
        </p:txBody>
      </p:sp>
      <p:sp>
        <p:nvSpPr>
          <p:cNvPr id="8" name="タイトル 1">
            <a:extLst>
              <a:ext uri="{FF2B5EF4-FFF2-40B4-BE49-F238E27FC236}">
                <a16:creationId xmlns:a16="http://schemas.microsoft.com/office/drawing/2014/main" id="{E31CFE37-2DF2-C640-8F6F-4C4A1D4B2D93}"/>
              </a:ext>
            </a:extLst>
          </p:cNvPr>
          <p:cNvSpPr>
            <a:spLocks noGrp="1"/>
          </p:cNvSpPr>
          <p:nvPr>
            <p:ph type="ctrTitle"/>
          </p:nvPr>
        </p:nvSpPr>
        <p:spPr>
          <a:xfrm>
            <a:off x="3708069" y="1553144"/>
            <a:ext cx="10871859" cy="3286082"/>
          </a:xfrm>
        </p:spPr>
        <p:txBody>
          <a:bodyPr vert="horz" lIns="91440" tIns="45720" rIns="91440" bIns="45720" rtlCol="0" anchor="b">
            <a:normAutofit/>
          </a:bodyPr>
          <a:lstStyle>
            <a:lvl1pPr>
              <a:defRPr lang="ja-JP" altLang="en-US" sz="6600">
                <a:latin typeface="+mn-lt"/>
              </a:defRPr>
            </a:lvl1pPr>
          </a:lstStyle>
          <a:p>
            <a:endParaRPr lang="ja-JP" altLang="en-US"/>
          </a:p>
        </p:txBody>
      </p:sp>
      <p:pic>
        <p:nvPicPr>
          <p:cNvPr id="15" name="図 14" descr="図形&#10;&#10;自動的に生成された説明">
            <a:extLst>
              <a:ext uri="{FF2B5EF4-FFF2-40B4-BE49-F238E27FC236}">
                <a16:creationId xmlns:a16="http://schemas.microsoft.com/office/drawing/2014/main" id="{8CBE9A54-CE8A-B14D-8CB1-53EED91BBB08}"/>
              </a:ext>
            </a:extLst>
          </p:cNvPr>
          <p:cNvPicPr>
            <a:picLocks noChangeAspect="1"/>
          </p:cNvPicPr>
          <p:nvPr userDrawn="1"/>
        </p:nvPicPr>
        <p:blipFill>
          <a:blip r:embed="rId3"/>
          <a:stretch>
            <a:fillRect/>
          </a:stretch>
        </p:blipFill>
        <p:spPr>
          <a:xfrm>
            <a:off x="16802987" y="582779"/>
            <a:ext cx="1017320" cy="970367"/>
          </a:xfrm>
          <a:prstGeom prst="rect">
            <a:avLst/>
          </a:prstGeom>
        </p:spPr>
      </p:pic>
      <p:sp>
        <p:nvSpPr>
          <p:cNvPr id="18" name="タイトル 2">
            <a:extLst>
              <a:ext uri="{FF2B5EF4-FFF2-40B4-BE49-F238E27FC236}">
                <a16:creationId xmlns:a16="http://schemas.microsoft.com/office/drawing/2014/main" id="{4D6CFE96-1F1C-AF4C-AD77-3A5727469531}"/>
              </a:ext>
            </a:extLst>
          </p:cNvPr>
          <p:cNvSpPr txBox="1">
            <a:spLocks/>
          </p:cNvSpPr>
          <p:nvPr userDrawn="1"/>
        </p:nvSpPr>
        <p:spPr>
          <a:xfrm>
            <a:off x="3708069" y="2606041"/>
            <a:ext cx="10871859" cy="2233185"/>
          </a:xfrm>
          <a:prstGeom prst="rect">
            <a:avLst/>
          </a:prstGeom>
        </p:spPr>
        <p:txBody>
          <a:bodyPr vert="horz" lIns="137160" tIns="68580" rIns="137160" bIns="68580" rtlCol="0" anchor="ctr">
            <a:normAutofit/>
          </a:bodyPr>
          <a:lstStyle>
            <a:lvl1pPr algn="l" defTabSz="914400" rtl="0" eaLnBrk="1" latinLnBrk="0" hangingPunct="1">
              <a:lnSpc>
                <a:spcPct val="100000"/>
              </a:lnSpc>
              <a:spcBef>
                <a:spcPct val="0"/>
              </a:spcBef>
              <a:buNone/>
              <a:defRPr kumimoji="1" sz="3000" b="1" kern="1200" spc="100" baseline="0">
                <a:solidFill>
                  <a:schemeClr val="bg1"/>
                </a:solidFill>
                <a:latin typeface="Segoe UI Historic" panose="020B0502040204020203" pitchFamily="34" charset="0"/>
                <a:ea typeface="游ゴシック" panose="020B0400000000000000" pitchFamily="34" charset="-128"/>
                <a:cs typeface="+mj-cs"/>
              </a:defRPr>
            </a:lvl1pPr>
          </a:lstStyle>
          <a:p>
            <a:endParaRPr lang="ja-JP" altLang="en-US" sz="4500"/>
          </a:p>
        </p:txBody>
      </p:sp>
    </p:spTree>
    <p:extLst>
      <p:ext uri="{BB962C8B-B14F-4D97-AF65-F5344CB8AC3E}">
        <p14:creationId xmlns:p14="http://schemas.microsoft.com/office/powerpoint/2010/main" val="367850041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D8C68A-C80C-E343-87FB-2430D681F9A9}"/>
              </a:ext>
            </a:extLst>
          </p:cNvPr>
          <p:cNvSpPr>
            <a:spLocks noGrp="1"/>
          </p:cNvSpPr>
          <p:nvPr>
            <p:ph type="title" hasCustomPrompt="1"/>
          </p:nvPr>
        </p:nvSpPr>
        <p:spPr>
          <a:xfrm>
            <a:off x="3708070" y="2012868"/>
            <a:ext cx="10871858" cy="3256854"/>
          </a:xfrm>
        </p:spPr>
        <p:txBody>
          <a:bodyPr anchor="b">
            <a:normAutofit/>
          </a:bodyPr>
          <a:lstStyle>
            <a:lvl1pPr marL="0" indent="0" algn="l">
              <a:buFont typeface="+mj-lt"/>
              <a:buNone/>
              <a:defRPr sz="6600">
                <a:latin typeface="+mn-lt"/>
              </a:defRPr>
            </a:lvl1pPr>
          </a:lstStyle>
          <a:p>
            <a:r>
              <a:rPr lang="ja-JP" altLang="en-US"/>
              <a:t>タイトルを入力</a:t>
            </a:r>
          </a:p>
        </p:txBody>
      </p:sp>
      <p:sp>
        <p:nvSpPr>
          <p:cNvPr id="3" name="テキスト プレースホルダー 2">
            <a:extLst>
              <a:ext uri="{FF2B5EF4-FFF2-40B4-BE49-F238E27FC236}">
                <a16:creationId xmlns:a16="http://schemas.microsoft.com/office/drawing/2014/main" id="{61E4687B-993E-464B-A81C-24B08C46906A}"/>
              </a:ext>
            </a:extLst>
          </p:cNvPr>
          <p:cNvSpPr>
            <a:spLocks noGrp="1"/>
          </p:cNvSpPr>
          <p:nvPr>
            <p:ph type="body" idx="1" hasCustomPrompt="1"/>
          </p:nvPr>
        </p:nvSpPr>
        <p:spPr>
          <a:xfrm>
            <a:off x="3708067" y="5571542"/>
            <a:ext cx="10871859" cy="2483640"/>
          </a:xfrm>
        </p:spPr>
        <p:txBody>
          <a:bodyPr vert="horz" lIns="91440" tIns="45720" rIns="91440" bIns="45720" numCol="1" rtlCol="0">
            <a:noAutofit/>
          </a:bodyPr>
          <a:lstStyle>
            <a:lvl1pPr marL="0" indent="0" algn="l">
              <a:buNone/>
              <a:defRPr lang="ja-JP" altLang="en-US" baseline="0" smtClean="0">
                <a:solidFill>
                  <a:schemeClr val="bg1"/>
                </a:solidFill>
              </a:defRPr>
            </a:lvl1pPr>
          </a:lstStyle>
          <a:p>
            <a:r>
              <a:rPr kumimoji="1" lang="ja-JP" altLang="en-US"/>
              <a:t>サブタイトルを入力</a:t>
            </a:r>
          </a:p>
        </p:txBody>
      </p:sp>
      <p:sp>
        <p:nvSpPr>
          <p:cNvPr id="4" name="日付プレースホルダー 3">
            <a:extLst>
              <a:ext uri="{FF2B5EF4-FFF2-40B4-BE49-F238E27FC236}">
                <a16:creationId xmlns:a16="http://schemas.microsoft.com/office/drawing/2014/main" id="{1C159B42-4718-A64B-A523-D372ABC9DD49}"/>
              </a:ext>
            </a:extLst>
          </p:cNvPr>
          <p:cNvSpPr>
            <a:spLocks noGrp="1"/>
          </p:cNvSpPr>
          <p:nvPr>
            <p:ph type="dt" sz="half" idx="10"/>
          </p:nvPr>
        </p:nvSpPr>
        <p:spPr/>
        <p:txBody>
          <a:bodyPr/>
          <a:lstStyle/>
          <a:p>
            <a:fld id="{7645E6C3-E8BE-AC45-8216-DEB3811695ED}" type="datetime1">
              <a:rPr kumimoji="1" lang="ja-JP" altLang="en-US" smtClean="0"/>
              <a:t>2024/6/27</a:t>
            </a:fld>
            <a:endParaRPr kumimoji="1" lang="ja-JP" altLang="en-US"/>
          </a:p>
        </p:txBody>
      </p:sp>
      <p:sp>
        <p:nvSpPr>
          <p:cNvPr id="5" name="フッター プレースホルダー 4">
            <a:extLst>
              <a:ext uri="{FF2B5EF4-FFF2-40B4-BE49-F238E27FC236}">
                <a16:creationId xmlns:a16="http://schemas.microsoft.com/office/drawing/2014/main" id="{1254D069-D601-6F41-8259-2B03C8F01A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A59693-1AF4-0243-9C9E-6DFFC0B7D3C7}"/>
              </a:ext>
            </a:extLst>
          </p:cNvPr>
          <p:cNvSpPr>
            <a:spLocks noGrp="1"/>
          </p:cNvSpPr>
          <p:nvPr>
            <p:ph type="sldNum" sz="quarter" idx="12"/>
          </p:nvPr>
        </p:nvSpPr>
        <p:spPr/>
        <p:txBody>
          <a:bodyPr/>
          <a:lstStyle/>
          <a:p>
            <a:r>
              <a:rPr lang="en-US" altLang="ja-JP" dirty="0"/>
              <a:t>- </a:t>
            </a:r>
            <a:fld id="{00186CB4-DE61-D14D-918A-C469C099FD46}" type="slidenum">
              <a:rPr lang="ja-JP" altLang="en-US" smtClean="0"/>
              <a:pPr/>
              <a:t>‹N°›</a:t>
            </a:fld>
            <a:r>
              <a:rPr lang="en-US" altLang="ja-JP" dirty="0"/>
              <a:t> -</a:t>
            </a:r>
            <a:endParaRPr lang="ja-JP" altLang="en-US"/>
          </a:p>
        </p:txBody>
      </p:sp>
      <p:pic>
        <p:nvPicPr>
          <p:cNvPr id="8" name="図 7" descr="図形&#10;&#10;自動的に生成された説明">
            <a:extLst>
              <a:ext uri="{FF2B5EF4-FFF2-40B4-BE49-F238E27FC236}">
                <a16:creationId xmlns:a16="http://schemas.microsoft.com/office/drawing/2014/main" id="{C0AF5B18-8D42-C74F-B257-87303C2A7114}"/>
              </a:ext>
            </a:extLst>
          </p:cNvPr>
          <p:cNvPicPr>
            <a:picLocks noChangeAspect="1"/>
          </p:cNvPicPr>
          <p:nvPr userDrawn="1"/>
        </p:nvPicPr>
        <p:blipFill>
          <a:blip r:embed="rId2"/>
          <a:stretch>
            <a:fillRect/>
          </a:stretch>
        </p:blipFill>
        <p:spPr>
          <a:xfrm>
            <a:off x="17011226" y="582780"/>
            <a:ext cx="809081" cy="771738"/>
          </a:xfrm>
          <a:prstGeom prst="rect">
            <a:avLst/>
          </a:prstGeom>
        </p:spPr>
      </p:pic>
      <p:cxnSp>
        <p:nvCxnSpPr>
          <p:cNvPr id="9" name="直線コネクタ 8">
            <a:extLst>
              <a:ext uri="{FF2B5EF4-FFF2-40B4-BE49-F238E27FC236}">
                <a16:creationId xmlns:a16="http://schemas.microsoft.com/office/drawing/2014/main" id="{2958DEBA-977C-BF4B-80BB-ADD488B9BACA}"/>
              </a:ext>
            </a:extLst>
          </p:cNvPr>
          <p:cNvCxnSpPr>
            <a:cxnSpLocks/>
          </p:cNvCxnSpPr>
          <p:nvPr userDrawn="1"/>
        </p:nvCxnSpPr>
        <p:spPr>
          <a:xfrm>
            <a:off x="3708072" y="5410601"/>
            <a:ext cx="10871859" cy="0"/>
          </a:xfrm>
          <a:prstGeom prst="line">
            <a:avLst/>
          </a:prstGeom>
          <a:ln w="25400" cap="flat">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75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B293484C-E49B-1340-B05A-9DF1266B50BD}"/>
              </a:ext>
            </a:extLst>
          </p:cNvPr>
          <p:cNvSpPr>
            <a:spLocks noGrp="1"/>
          </p:cNvSpPr>
          <p:nvPr>
            <p:ph type="title" hasCustomPrompt="1"/>
          </p:nvPr>
        </p:nvSpPr>
        <p:spPr>
          <a:xfrm>
            <a:off x="1257300" y="148764"/>
            <a:ext cx="15773400" cy="1694769"/>
          </a:xfrm>
        </p:spPr>
        <p:txBody>
          <a:bodyPr>
            <a:normAutofit/>
          </a:bodyPr>
          <a:lstStyle>
            <a:lvl1pPr marL="0" indent="0">
              <a:lnSpc>
                <a:spcPct val="100000"/>
              </a:lnSpc>
              <a:buFont typeface="+mj-lt"/>
              <a:buNone/>
              <a:defRPr sz="4500">
                <a:solidFill>
                  <a:schemeClr val="bg1"/>
                </a:solidFill>
              </a:defRPr>
            </a:lvl1pPr>
          </a:lstStyle>
          <a:p>
            <a:r>
              <a:rPr kumimoji="1" lang="ja-JP" altLang="en-US"/>
              <a:t>タイトルを入力</a:t>
            </a:r>
          </a:p>
        </p:txBody>
      </p:sp>
      <p:pic>
        <p:nvPicPr>
          <p:cNvPr id="4" name="図 3" descr="図形&#10;&#10;自動的に生成された説明">
            <a:extLst>
              <a:ext uri="{FF2B5EF4-FFF2-40B4-BE49-F238E27FC236}">
                <a16:creationId xmlns:a16="http://schemas.microsoft.com/office/drawing/2014/main" id="{11624A63-2D90-5043-9BD4-1D35E836BFCC}"/>
              </a:ext>
            </a:extLst>
          </p:cNvPr>
          <p:cNvPicPr>
            <a:picLocks noChangeAspect="1"/>
          </p:cNvPicPr>
          <p:nvPr userDrawn="1"/>
        </p:nvPicPr>
        <p:blipFill>
          <a:blip r:embed="rId2"/>
          <a:stretch>
            <a:fillRect/>
          </a:stretch>
        </p:blipFill>
        <p:spPr>
          <a:xfrm>
            <a:off x="17011226" y="582780"/>
            <a:ext cx="809081" cy="771738"/>
          </a:xfrm>
          <a:prstGeom prst="rect">
            <a:avLst/>
          </a:prstGeom>
        </p:spPr>
      </p:pic>
      <p:sp>
        <p:nvSpPr>
          <p:cNvPr id="5" name="日付プレースホルダー 3">
            <a:extLst>
              <a:ext uri="{FF2B5EF4-FFF2-40B4-BE49-F238E27FC236}">
                <a16:creationId xmlns:a16="http://schemas.microsoft.com/office/drawing/2014/main" id="{AB9ECC66-9DAA-2C4F-93C0-23AC44572662}"/>
              </a:ext>
            </a:extLst>
          </p:cNvPr>
          <p:cNvSpPr>
            <a:spLocks noGrp="1"/>
          </p:cNvSpPr>
          <p:nvPr>
            <p:ph type="dt" sz="half" idx="2"/>
          </p:nvPr>
        </p:nvSpPr>
        <p:spPr>
          <a:xfrm>
            <a:off x="1257299" y="9886208"/>
            <a:ext cx="1575354" cy="400793"/>
          </a:xfrm>
          <a:prstGeom prst="rect">
            <a:avLst/>
          </a:prstGeom>
          <a:solidFill>
            <a:srgbClr val="122040"/>
          </a:solidFill>
        </p:spPr>
        <p:txBody>
          <a:bodyPr vert="horz" lIns="91440" tIns="45720" rIns="91440" bIns="45720" rtlCol="0" anchor="ctr"/>
          <a:lstStyle>
            <a:lvl1pPr algn="l">
              <a:defRPr sz="1800" b="1">
                <a:solidFill>
                  <a:schemeClr val="bg1"/>
                </a:solidFill>
              </a:defRPr>
            </a:lvl1pPr>
          </a:lstStyle>
          <a:p>
            <a:fld id="{EE51E8CC-295E-764B-A519-06F666CA292A}" type="datetime1">
              <a:rPr lang="ja-JP" altLang="en-US" smtClean="0"/>
              <a:t>2024/6/27</a:t>
            </a:fld>
            <a:endParaRPr lang="ja-JP" altLang="en-US"/>
          </a:p>
        </p:txBody>
      </p:sp>
      <p:sp>
        <p:nvSpPr>
          <p:cNvPr id="6" name="フッター プレースホルダー 4">
            <a:extLst>
              <a:ext uri="{FF2B5EF4-FFF2-40B4-BE49-F238E27FC236}">
                <a16:creationId xmlns:a16="http://schemas.microsoft.com/office/drawing/2014/main" id="{FC52C46C-F620-F84E-9B48-DA1FDB90A673}"/>
              </a:ext>
            </a:extLst>
          </p:cNvPr>
          <p:cNvSpPr>
            <a:spLocks noGrp="1"/>
          </p:cNvSpPr>
          <p:nvPr>
            <p:ph type="ftr" sz="quarter" idx="3"/>
          </p:nvPr>
        </p:nvSpPr>
        <p:spPr>
          <a:xfrm>
            <a:off x="6489526" y="9886208"/>
            <a:ext cx="5308949" cy="400793"/>
          </a:xfrm>
          <a:prstGeom prst="rect">
            <a:avLst/>
          </a:prstGeom>
          <a:solidFill>
            <a:srgbClr val="122040"/>
          </a:solidFill>
        </p:spPr>
        <p:txBody>
          <a:bodyPr vert="horz" lIns="91440" tIns="45720" rIns="91440" bIns="45720" rtlCol="0" anchor="ctr"/>
          <a:lstStyle>
            <a:lvl1pPr algn="ctr">
              <a:defRPr kumimoji="1" lang="ja-JP" altLang="en-US" sz="1800" b="1" kern="1200">
                <a:solidFill>
                  <a:schemeClr val="bg1"/>
                </a:solidFill>
                <a:latin typeface="+mn-lt"/>
                <a:ea typeface="+mn-ea"/>
                <a:cs typeface="+mn-cs"/>
              </a:defRPr>
            </a:lvl1pPr>
          </a:lstStyle>
          <a:p>
            <a:endParaRPr lang="ja-JP" altLang="en-US"/>
          </a:p>
        </p:txBody>
      </p:sp>
      <p:sp>
        <p:nvSpPr>
          <p:cNvPr id="7" name="スライド番号プレースホルダー 5">
            <a:extLst>
              <a:ext uri="{FF2B5EF4-FFF2-40B4-BE49-F238E27FC236}">
                <a16:creationId xmlns:a16="http://schemas.microsoft.com/office/drawing/2014/main" id="{597B1683-4347-8C4F-B867-1487E291D1D9}"/>
              </a:ext>
            </a:extLst>
          </p:cNvPr>
          <p:cNvSpPr>
            <a:spLocks noGrp="1"/>
          </p:cNvSpPr>
          <p:nvPr>
            <p:ph type="sldNum" sz="quarter" idx="4"/>
          </p:nvPr>
        </p:nvSpPr>
        <p:spPr>
          <a:xfrm>
            <a:off x="16120753" y="9886208"/>
            <a:ext cx="909947" cy="400793"/>
          </a:xfrm>
          <a:prstGeom prst="rect">
            <a:avLst/>
          </a:prstGeom>
          <a:solidFill>
            <a:srgbClr val="122040"/>
          </a:solidFill>
        </p:spPr>
        <p:txBody>
          <a:bodyPr vert="horz" lIns="91440" tIns="45720" rIns="91440" bIns="45720" rtlCol="0" anchor="ctr"/>
          <a:lstStyle>
            <a:lvl1pPr algn="ctr">
              <a:defRPr sz="1800" b="1">
                <a:solidFill>
                  <a:schemeClr val="bg1"/>
                </a:solidFill>
              </a:defRPr>
            </a:lvl1pPr>
          </a:lstStyle>
          <a:p>
            <a:r>
              <a:rPr lang="en-US" altLang="ja-JP"/>
              <a:t>- </a:t>
            </a:r>
            <a:fld id="{00186CB4-DE61-D14D-918A-C469C099FD46}" type="slidenum">
              <a:rPr lang="ja-JP" altLang="en-US" smtClean="0"/>
              <a:pPr/>
              <a:t>‹N°›</a:t>
            </a:fld>
            <a:r>
              <a:rPr lang="en-US" altLang="ja-JP"/>
              <a:t> -</a:t>
            </a:r>
            <a:endParaRPr lang="ja-JP" altLang="en-US"/>
          </a:p>
        </p:txBody>
      </p:sp>
      <p:sp>
        <p:nvSpPr>
          <p:cNvPr id="8" name="正方形/長方形 7">
            <a:extLst>
              <a:ext uri="{FF2B5EF4-FFF2-40B4-BE49-F238E27FC236}">
                <a16:creationId xmlns:a16="http://schemas.microsoft.com/office/drawing/2014/main" id="{525C66AB-2602-0C4D-8B2E-F1AA737579B6}"/>
              </a:ext>
            </a:extLst>
          </p:cNvPr>
          <p:cNvSpPr/>
          <p:nvPr userDrawn="1"/>
        </p:nvSpPr>
        <p:spPr>
          <a:xfrm>
            <a:off x="0" y="1843533"/>
            <a:ext cx="18288000" cy="798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Tree>
    <p:extLst>
      <p:ext uri="{BB962C8B-B14F-4D97-AF65-F5344CB8AC3E}">
        <p14:creationId xmlns:p14="http://schemas.microsoft.com/office/powerpoint/2010/main" val="428932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CF49AEC-5B59-F947-BF22-F872521A544A}"/>
              </a:ext>
            </a:extLst>
          </p:cNvPr>
          <p:cNvSpPr/>
          <p:nvPr userDrawn="1"/>
        </p:nvSpPr>
        <p:spPr>
          <a:xfrm>
            <a:off x="0" y="1843533"/>
            <a:ext cx="18288000" cy="798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2" name="タイトル 1">
            <a:extLst>
              <a:ext uri="{FF2B5EF4-FFF2-40B4-BE49-F238E27FC236}">
                <a16:creationId xmlns:a16="http://schemas.microsoft.com/office/drawing/2014/main" id="{40B9E2E8-24EE-6F4A-831C-4126EAB61501}"/>
              </a:ext>
            </a:extLst>
          </p:cNvPr>
          <p:cNvSpPr>
            <a:spLocks noGrp="1"/>
          </p:cNvSpPr>
          <p:nvPr>
            <p:ph type="title" hasCustomPrompt="1"/>
          </p:nvPr>
        </p:nvSpPr>
        <p:spPr>
          <a:xfrm>
            <a:off x="1257300" y="148764"/>
            <a:ext cx="15773400" cy="1694769"/>
          </a:xfrm>
        </p:spPr>
        <p:txBody>
          <a:bodyPr>
            <a:normAutofit/>
          </a:bodyPr>
          <a:lstStyle>
            <a:lvl1pPr marL="0" indent="0">
              <a:lnSpc>
                <a:spcPct val="100000"/>
              </a:lnSpc>
              <a:buFont typeface="+mj-lt"/>
              <a:buNone/>
              <a:defRPr sz="4500">
                <a:solidFill>
                  <a:schemeClr val="bg1"/>
                </a:solidFill>
              </a:defRPr>
            </a:lvl1pPr>
          </a:lstStyle>
          <a:p>
            <a:r>
              <a:rPr kumimoji="1" lang="ja-JP" altLang="en-US"/>
              <a:t>タイトルを入力</a:t>
            </a:r>
          </a:p>
        </p:txBody>
      </p:sp>
      <p:sp>
        <p:nvSpPr>
          <p:cNvPr id="7" name="日付プレースホルダー 6">
            <a:extLst>
              <a:ext uri="{FF2B5EF4-FFF2-40B4-BE49-F238E27FC236}">
                <a16:creationId xmlns:a16="http://schemas.microsoft.com/office/drawing/2014/main" id="{60E30357-5B23-E240-90B9-EDF96AD3FF6E}"/>
              </a:ext>
            </a:extLst>
          </p:cNvPr>
          <p:cNvSpPr>
            <a:spLocks noGrp="1"/>
          </p:cNvSpPr>
          <p:nvPr>
            <p:ph type="dt" sz="half" idx="10"/>
          </p:nvPr>
        </p:nvSpPr>
        <p:spPr/>
        <p:txBody>
          <a:bodyPr/>
          <a:lstStyle/>
          <a:p>
            <a:fld id="{E55AC38F-E223-D74E-83EF-3C44C8E722E5}" type="datetime1">
              <a:rPr kumimoji="1" lang="ja-JP" altLang="en-US" smtClean="0"/>
              <a:t>2024/6/27</a:t>
            </a:fld>
            <a:endParaRPr kumimoji="1" lang="ja-JP" altLang="en-US"/>
          </a:p>
        </p:txBody>
      </p:sp>
      <p:sp>
        <p:nvSpPr>
          <p:cNvPr id="14" name="フッター プレースホルダー 13">
            <a:extLst>
              <a:ext uri="{FF2B5EF4-FFF2-40B4-BE49-F238E27FC236}">
                <a16:creationId xmlns:a16="http://schemas.microsoft.com/office/drawing/2014/main" id="{A56C1267-E726-2340-9C08-FF9EF7CF6059}"/>
              </a:ext>
            </a:extLst>
          </p:cNvPr>
          <p:cNvSpPr>
            <a:spLocks noGrp="1"/>
          </p:cNvSpPr>
          <p:nvPr>
            <p:ph type="ftr" sz="quarter" idx="11"/>
          </p:nvPr>
        </p:nvSpPr>
        <p:spPr/>
        <p:txBody>
          <a:bodyPr/>
          <a:lstStyle/>
          <a:p>
            <a:endParaRPr kumimoji="1" lang="ja-JP" altLang="en-US"/>
          </a:p>
        </p:txBody>
      </p:sp>
      <p:sp>
        <p:nvSpPr>
          <p:cNvPr id="15" name="スライド番号プレースホルダー 14">
            <a:extLst>
              <a:ext uri="{FF2B5EF4-FFF2-40B4-BE49-F238E27FC236}">
                <a16:creationId xmlns:a16="http://schemas.microsoft.com/office/drawing/2014/main" id="{066C7528-1578-BA46-9FF4-6E243F699F29}"/>
              </a:ext>
            </a:extLst>
          </p:cNvPr>
          <p:cNvSpPr>
            <a:spLocks noGrp="1"/>
          </p:cNvSpPr>
          <p:nvPr>
            <p:ph type="sldNum" sz="quarter" idx="12"/>
          </p:nvPr>
        </p:nvSpPr>
        <p:spPr/>
        <p:txBody>
          <a:bodyPr/>
          <a:lstStyle>
            <a:lvl1pPr algn="ctr">
              <a:defRPr/>
            </a:lvl1pPr>
          </a:lstStyle>
          <a:p>
            <a:r>
              <a:rPr lang="en-US" altLang="ja-JP"/>
              <a:t>- </a:t>
            </a:r>
            <a:fld id="{00186CB4-DE61-D14D-918A-C469C099FD46}" type="slidenum">
              <a:rPr lang="ja-JP" altLang="en-US" smtClean="0"/>
              <a:pPr/>
              <a:t>‹N°›</a:t>
            </a:fld>
            <a:r>
              <a:rPr lang="en-US" altLang="ja-JP"/>
              <a:t> -</a:t>
            </a:r>
            <a:endParaRPr lang="ja-JP" altLang="en-US"/>
          </a:p>
        </p:txBody>
      </p:sp>
      <p:pic>
        <p:nvPicPr>
          <p:cNvPr id="17" name="図 16" descr="図形&#10;&#10;自動的に生成された説明">
            <a:extLst>
              <a:ext uri="{FF2B5EF4-FFF2-40B4-BE49-F238E27FC236}">
                <a16:creationId xmlns:a16="http://schemas.microsoft.com/office/drawing/2014/main" id="{C3D87A5D-CAD2-2D4D-B51C-962ED07E544B}"/>
              </a:ext>
            </a:extLst>
          </p:cNvPr>
          <p:cNvPicPr>
            <a:picLocks noChangeAspect="1"/>
          </p:cNvPicPr>
          <p:nvPr userDrawn="1"/>
        </p:nvPicPr>
        <p:blipFill>
          <a:blip r:embed="rId2"/>
          <a:stretch>
            <a:fillRect/>
          </a:stretch>
        </p:blipFill>
        <p:spPr>
          <a:xfrm>
            <a:off x="17011226" y="582780"/>
            <a:ext cx="809081" cy="771738"/>
          </a:xfrm>
          <a:prstGeom prst="rect">
            <a:avLst/>
          </a:prstGeom>
        </p:spPr>
      </p:pic>
      <p:sp>
        <p:nvSpPr>
          <p:cNvPr id="24" name="コンテンツ プレースホルダー 2">
            <a:extLst>
              <a:ext uri="{FF2B5EF4-FFF2-40B4-BE49-F238E27FC236}">
                <a16:creationId xmlns:a16="http://schemas.microsoft.com/office/drawing/2014/main" id="{FAC0677D-80BA-5741-9C55-3D937F0326D4}"/>
              </a:ext>
            </a:extLst>
          </p:cNvPr>
          <p:cNvSpPr>
            <a:spLocks noGrp="1"/>
          </p:cNvSpPr>
          <p:nvPr>
            <p:ph idx="1"/>
          </p:nvPr>
        </p:nvSpPr>
        <p:spPr>
          <a:xfrm>
            <a:off x="1257298" y="2232372"/>
            <a:ext cx="15753926" cy="7216428"/>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4"/>
            <a:endParaRPr kumimoji="1" lang="en-US" altLang="ja-JP" dirty="0"/>
          </a:p>
          <a:p>
            <a:pPr lvl="4"/>
            <a:endParaRPr kumimoji="1" lang="ja-JP" altLang="en-US"/>
          </a:p>
        </p:txBody>
      </p:sp>
    </p:spTree>
    <p:extLst>
      <p:ext uri="{BB962C8B-B14F-4D97-AF65-F5344CB8AC3E}">
        <p14:creationId xmlns:p14="http://schemas.microsoft.com/office/powerpoint/2010/main" val="2267499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7E25491-2F11-EE44-8463-4C82E18FB809}"/>
              </a:ext>
            </a:extLst>
          </p:cNvPr>
          <p:cNvSpPr/>
          <p:nvPr userDrawn="1"/>
        </p:nvSpPr>
        <p:spPr>
          <a:xfrm>
            <a:off x="0" y="1843533"/>
            <a:ext cx="18288000" cy="798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0" name="タイトル 1">
            <a:extLst>
              <a:ext uri="{FF2B5EF4-FFF2-40B4-BE49-F238E27FC236}">
                <a16:creationId xmlns:a16="http://schemas.microsoft.com/office/drawing/2014/main" id="{081B6B2D-DCA8-434F-B5C2-BDC55CC63AC2}"/>
              </a:ext>
            </a:extLst>
          </p:cNvPr>
          <p:cNvSpPr>
            <a:spLocks noGrp="1"/>
          </p:cNvSpPr>
          <p:nvPr>
            <p:ph type="title" hasCustomPrompt="1"/>
          </p:nvPr>
        </p:nvSpPr>
        <p:spPr>
          <a:xfrm>
            <a:off x="1257300" y="148764"/>
            <a:ext cx="15773400" cy="1694769"/>
          </a:xfrm>
        </p:spPr>
        <p:txBody>
          <a:bodyPr>
            <a:normAutofit/>
          </a:bodyPr>
          <a:lstStyle>
            <a:lvl1pPr marL="0" indent="0">
              <a:lnSpc>
                <a:spcPct val="100000"/>
              </a:lnSpc>
              <a:buFont typeface="+mj-lt"/>
              <a:buNone/>
              <a:defRPr sz="4500">
                <a:solidFill>
                  <a:schemeClr val="bg1"/>
                </a:solidFill>
              </a:defRPr>
            </a:lvl1pPr>
          </a:lstStyle>
          <a:p>
            <a:r>
              <a:rPr kumimoji="1" lang="ja-JP" altLang="en-US"/>
              <a:t>タイトルを入力</a:t>
            </a:r>
          </a:p>
        </p:txBody>
      </p:sp>
      <p:sp>
        <p:nvSpPr>
          <p:cNvPr id="2" name="日付プレースホルダー 1">
            <a:extLst>
              <a:ext uri="{FF2B5EF4-FFF2-40B4-BE49-F238E27FC236}">
                <a16:creationId xmlns:a16="http://schemas.microsoft.com/office/drawing/2014/main" id="{5ECFBFA2-8746-D24B-9570-5F922A402D2D}"/>
              </a:ext>
            </a:extLst>
          </p:cNvPr>
          <p:cNvSpPr>
            <a:spLocks noGrp="1"/>
          </p:cNvSpPr>
          <p:nvPr>
            <p:ph type="dt" sz="half" idx="10"/>
          </p:nvPr>
        </p:nvSpPr>
        <p:spPr/>
        <p:txBody>
          <a:bodyPr/>
          <a:lstStyle/>
          <a:p>
            <a:fld id="{399B4E32-42F9-DB49-8D59-FA50024D757B}" type="datetime1">
              <a:rPr kumimoji="1" lang="ja-JP" altLang="en-US" smtClean="0"/>
              <a:t>2024/6/27</a:t>
            </a:fld>
            <a:endParaRPr kumimoji="1" lang="ja-JP" altLang="en-US"/>
          </a:p>
        </p:txBody>
      </p:sp>
      <p:sp>
        <p:nvSpPr>
          <p:cNvPr id="5" name="フッター プレースホルダー 4">
            <a:extLst>
              <a:ext uri="{FF2B5EF4-FFF2-40B4-BE49-F238E27FC236}">
                <a16:creationId xmlns:a16="http://schemas.microsoft.com/office/drawing/2014/main" id="{2854C231-6BDB-1B41-BA40-4302CFF1CF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CB8C27-7213-2C48-B1AB-36FF4F94C276}"/>
              </a:ext>
            </a:extLst>
          </p:cNvPr>
          <p:cNvSpPr>
            <a:spLocks noGrp="1"/>
          </p:cNvSpPr>
          <p:nvPr>
            <p:ph type="sldNum" sz="quarter" idx="12"/>
          </p:nvPr>
        </p:nvSpPr>
        <p:spPr/>
        <p:txBody>
          <a:bodyPr/>
          <a:lstStyle/>
          <a:p>
            <a:r>
              <a:rPr lang="en-US" altLang="ja-JP" dirty="0"/>
              <a:t>- </a:t>
            </a:r>
            <a:fld id="{00186CB4-DE61-D14D-918A-C469C099FD46}" type="slidenum">
              <a:rPr lang="ja-JP" altLang="en-US" smtClean="0"/>
              <a:pPr/>
              <a:t>‹N°›</a:t>
            </a:fld>
            <a:r>
              <a:rPr lang="en-US" altLang="ja-JP" dirty="0"/>
              <a:t> -</a:t>
            </a:r>
            <a:endParaRPr lang="ja-JP" altLang="en-US"/>
          </a:p>
        </p:txBody>
      </p:sp>
      <p:pic>
        <p:nvPicPr>
          <p:cNvPr id="17" name="図 16" descr="図形&#10;&#10;自動的に生成された説明">
            <a:extLst>
              <a:ext uri="{FF2B5EF4-FFF2-40B4-BE49-F238E27FC236}">
                <a16:creationId xmlns:a16="http://schemas.microsoft.com/office/drawing/2014/main" id="{4DF80C87-2887-0E42-9848-DB2A388A62AF}"/>
              </a:ext>
            </a:extLst>
          </p:cNvPr>
          <p:cNvPicPr>
            <a:picLocks noChangeAspect="1"/>
          </p:cNvPicPr>
          <p:nvPr userDrawn="1"/>
        </p:nvPicPr>
        <p:blipFill>
          <a:blip r:embed="rId2"/>
          <a:stretch>
            <a:fillRect/>
          </a:stretch>
        </p:blipFill>
        <p:spPr>
          <a:xfrm>
            <a:off x="17011226" y="582780"/>
            <a:ext cx="809081" cy="771738"/>
          </a:xfrm>
          <a:prstGeom prst="rect">
            <a:avLst/>
          </a:prstGeom>
        </p:spPr>
      </p:pic>
      <p:sp>
        <p:nvSpPr>
          <p:cNvPr id="15" name="コンテンツ プレースホルダー 2">
            <a:extLst>
              <a:ext uri="{FF2B5EF4-FFF2-40B4-BE49-F238E27FC236}">
                <a16:creationId xmlns:a16="http://schemas.microsoft.com/office/drawing/2014/main" id="{3FDEB295-86F0-4746-B8CC-C405717520D4}"/>
              </a:ext>
            </a:extLst>
          </p:cNvPr>
          <p:cNvSpPr>
            <a:spLocks noGrp="1"/>
          </p:cNvSpPr>
          <p:nvPr>
            <p:ph sz="half" idx="13"/>
          </p:nvPr>
        </p:nvSpPr>
        <p:spPr>
          <a:xfrm>
            <a:off x="1257300" y="2233368"/>
            <a:ext cx="7772400" cy="7207515"/>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16" name="コンテンツ プレースホルダー 3">
            <a:extLst>
              <a:ext uri="{FF2B5EF4-FFF2-40B4-BE49-F238E27FC236}">
                <a16:creationId xmlns:a16="http://schemas.microsoft.com/office/drawing/2014/main" id="{4B7A520A-7897-BF41-AA0D-C075BD32D7B0}"/>
              </a:ext>
            </a:extLst>
          </p:cNvPr>
          <p:cNvSpPr>
            <a:spLocks noGrp="1"/>
          </p:cNvSpPr>
          <p:nvPr>
            <p:ph sz="half" idx="14"/>
          </p:nvPr>
        </p:nvSpPr>
        <p:spPr>
          <a:xfrm>
            <a:off x="9258300" y="2233368"/>
            <a:ext cx="7772400" cy="7207515"/>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346601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CF49AEC-5B59-F947-BF22-F872521A544A}"/>
              </a:ext>
            </a:extLst>
          </p:cNvPr>
          <p:cNvSpPr/>
          <p:nvPr userDrawn="1"/>
        </p:nvSpPr>
        <p:spPr>
          <a:xfrm>
            <a:off x="0" y="1843533"/>
            <a:ext cx="18288000" cy="798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2" name="タイトル 1">
            <a:extLst>
              <a:ext uri="{FF2B5EF4-FFF2-40B4-BE49-F238E27FC236}">
                <a16:creationId xmlns:a16="http://schemas.microsoft.com/office/drawing/2014/main" id="{40B9E2E8-24EE-6F4A-831C-4126EAB61501}"/>
              </a:ext>
            </a:extLst>
          </p:cNvPr>
          <p:cNvSpPr>
            <a:spLocks noGrp="1"/>
          </p:cNvSpPr>
          <p:nvPr>
            <p:ph type="title" hasCustomPrompt="1"/>
          </p:nvPr>
        </p:nvSpPr>
        <p:spPr>
          <a:xfrm>
            <a:off x="1257300" y="148764"/>
            <a:ext cx="15773400" cy="1694769"/>
          </a:xfrm>
        </p:spPr>
        <p:txBody>
          <a:bodyPr>
            <a:normAutofit/>
          </a:bodyPr>
          <a:lstStyle>
            <a:lvl1pPr marL="0" indent="0">
              <a:lnSpc>
                <a:spcPct val="100000"/>
              </a:lnSpc>
              <a:buFont typeface="+mj-lt"/>
              <a:buNone/>
              <a:defRPr sz="4500">
                <a:solidFill>
                  <a:schemeClr val="bg1"/>
                </a:solidFill>
              </a:defRPr>
            </a:lvl1pPr>
          </a:lstStyle>
          <a:p>
            <a:r>
              <a:rPr kumimoji="1" lang="ja-JP" altLang="en-US"/>
              <a:t>タイトルを入力</a:t>
            </a:r>
          </a:p>
        </p:txBody>
      </p:sp>
      <p:sp>
        <p:nvSpPr>
          <p:cNvPr id="8" name="コンテンツ プレースホルダー 2">
            <a:extLst>
              <a:ext uri="{FF2B5EF4-FFF2-40B4-BE49-F238E27FC236}">
                <a16:creationId xmlns:a16="http://schemas.microsoft.com/office/drawing/2014/main" id="{02944F30-3B28-EE43-9333-03DE803D2F2B}"/>
              </a:ext>
            </a:extLst>
          </p:cNvPr>
          <p:cNvSpPr>
            <a:spLocks noGrp="1"/>
          </p:cNvSpPr>
          <p:nvPr>
            <p:ph sz="half" idx="1"/>
          </p:nvPr>
        </p:nvSpPr>
        <p:spPr>
          <a:xfrm>
            <a:off x="1257300" y="2232373"/>
            <a:ext cx="15773400" cy="7208510"/>
          </a:xfrm>
        </p:spPr>
        <p:txBody>
          <a:bodyPr>
            <a:noAutofit/>
          </a:bodyPr>
          <a:lstStyle>
            <a:lvl1pPr marL="514350" indent="-514350">
              <a:lnSpc>
                <a:spcPct val="100000"/>
              </a:lnSpc>
              <a:buFont typeface="Wingdings" pitchFamily="2" charset="2"/>
              <a:buChar char="n"/>
              <a:defRPr sz="3600">
                <a:solidFill>
                  <a:srgbClr val="000000"/>
                </a:solidFill>
                <a:latin typeface="Segoe UI Historic" panose="020B0502040204020203" pitchFamily="34" charset="0"/>
                <a:ea typeface="游ゴシック" panose="020B0400000000000000" pitchFamily="34" charset="-128"/>
              </a:defRPr>
            </a:lvl1pPr>
            <a:lvl2pPr marL="1200150" marR="0" indent="-514350" algn="l" defTabSz="1371600" rtl="0" eaLnBrk="1" fontAlgn="auto" latinLnBrk="0" hangingPunct="1">
              <a:lnSpc>
                <a:spcPct val="100000"/>
              </a:lnSpc>
              <a:spcBef>
                <a:spcPts val="750"/>
              </a:spcBef>
              <a:spcAft>
                <a:spcPts val="0"/>
              </a:spcAft>
              <a:buClrTx/>
              <a:buSzTx/>
              <a:buFont typeface="Wingdings" pitchFamily="2" charset="2"/>
              <a:buChar char="n"/>
              <a:tabLst/>
              <a:defRPr sz="3600">
                <a:solidFill>
                  <a:srgbClr val="000000"/>
                </a:solidFill>
                <a:latin typeface="Segoe UI" panose="020B0502040204020203" pitchFamily="34" charset="0"/>
                <a:ea typeface="游ゴシック" panose="020B0400000000000000" pitchFamily="34" charset="-128"/>
                <a:cs typeface="Segoe UI" panose="020B0502040204020203" pitchFamily="34" charset="0"/>
              </a:defRPr>
            </a:lvl2pPr>
            <a:lvl3pPr marL="1885950" indent="-514350">
              <a:lnSpc>
                <a:spcPct val="100000"/>
              </a:lnSpc>
              <a:buFont typeface="Wingdings" pitchFamily="2" charset="2"/>
              <a:buChar char="n"/>
              <a:defRPr kumimoji="1" lang="en-US" altLang="ja-JP" sz="3600" kern="1200" spc="150" baseline="0" dirty="0">
                <a:solidFill>
                  <a:srgbClr val="000000"/>
                </a:solidFill>
                <a:latin typeface="Segoe UI" panose="020B0502040204020203" pitchFamily="34" charset="0"/>
                <a:ea typeface="游ゴシック" panose="020B0400000000000000" pitchFamily="34" charset="-128"/>
                <a:cs typeface="Segoe UI" panose="020B0502040204020203" pitchFamily="34" charset="0"/>
              </a:defRPr>
            </a:lvl3pPr>
            <a:lvl4pPr marL="2571750" indent="-514350">
              <a:lnSpc>
                <a:spcPct val="100000"/>
              </a:lnSpc>
              <a:buFont typeface="Wingdings" pitchFamily="2" charset="2"/>
              <a:buChar char="n"/>
              <a:defRPr kumimoji="1" lang="en-US" altLang="ja-JP" sz="3600" kern="1200" spc="150" baseline="0" dirty="0">
                <a:solidFill>
                  <a:srgbClr val="000000"/>
                </a:solidFill>
                <a:latin typeface="Segoe UI" panose="020B0502040204020203" pitchFamily="34" charset="0"/>
                <a:ea typeface="游ゴシック" panose="020B0400000000000000" pitchFamily="34" charset="-128"/>
                <a:cs typeface="Segoe UI" panose="020B0502040204020203" pitchFamily="34" charset="0"/>
              </a:defRPr>
            </a:lvl4pPr>
            <a:lvl5pPr marL="3257550" indent="-514350">
              <a:lnSpc>
                <a:spcPct val="100000"/>
              </a:lnSpc>
              <a:buFont typeface="Wingdings" pitchFamily="2" charset="2"/>
              <a:buChar char="n"/>
              <a:defRPr kumimoji="1" lang="en-US" altLang="ja-JP" sz="3600" kern="1200" spc="150" baseline="0" dirty="0">
                <a:solidFill>
                  <a:srgbClr val="000000"/>
                </a:solidFill>
                <a:latin typeface="Segoe UI" panose="020B0502040204020203" pitchFamily="34" charset="0"/>
                <a:ea typeface="游ゴシック" panose="020B0400000000000000" pitchFamily="34" charset="-128"/>
                <a:cs typeface="Segoe UI" panose="020B0502040204020203" pitchFamily="34" charset="0"/>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p:txBody>
      </p:sp>
      <p:sp>
        <p:nvSpPr>
          <p:cNvPr id="7" name="日付プレースホルダー 6">
            <a:extLst>
              <a:ext uri="{FF2B5EF4-FFF2-40B4-BE49-F238E27FC236}">
                <a16:creationId xmlns:a16="http://schemas.microsoft.com/office/drawing/2014/main" id="{60E30357-5B23-E240-90B9-EDF96AD3FF6E}"/>
              </a:ext>
            </a:extLst>
          </p:cNvPr>
          <p:cNvSpPr>
            <a:spLocks noGrp="1"/>
          </p:cNvSpPr>
          <p:nvPr>
            <p:ph type="dt" sz="half" idx="10"/>
          </p:nvPr>
        </p:nvSpPr>
        <p:spPr/>
        <p:txBody>
          <a:bodyPr/>
          <a:lstStyle/>
          <a:p>
            <a:fld id="{27E49340-72DC-DE4C-8DC1-9C5F0355761E}" type="datetime1">
              <a:rPr kumimoji="1" lang="ja-JP" altLang="en-US" smtClean="0"/>
              <a:t>2024/6/27</a:t>
            </a:fld>
            <a:endParaRPr kumimoji="1" lang="ja-JP" altLang="en-US"/>
          </a:p>
        </p:txBody>
      </p:sp>
      <p:sp>
        <p:nvSpPr>
          <p:cNvPr id="14" name="フッター プレースホルダー 13">
            <a:extLst>
              <a:ext uri="{FF2B5EF4-FFF2-40B4-BE49-F238E27FC236}">
                <a16:creationId xmlns:a16="http://schemas.microsoft.com/office/drawing/2014/main" id="{A56C1267-E726-2340-9C08-FF9EF7CF6059}"/>
              </a:ext>
            </a:extLst>
          </p:cNvPr>
          <p:cNvSpPr>
            <a:spLocks noGrp="1"/>
          </p:cNvSpPr>
          <p:nvPr>
            <p:ph type="ftr" sz="quarter" idx="11"/>
          </p:nvPr>
        </p:nvSpPr>
        <p:spPr/>
        <p:txBody>
          <a:bodyPr/>
          <a:lstStyle/>
          <a:p>
            <a:endParaRPr kumimoji="1" lang="ja-JP" altLang="en-US"/>
          </a:p>
        </p:txBody>
      </p:sp>
      <p:sp>
        <p:nvSpPr>
          <p:cNvPr id="15" name="スライド番号プレースホルダー 14">
            <a:extLst>
              <a:ext uri="{FF2B5EF4-FFF2-40B4-BE49-F238E27FC236}">
                <a16:creationId xmlns:a16="http://schemas.microsoft.com/office/drawing/2014/main" id="{066C7528-1578-BA46-9FF4-6E243F699F29}"/>
              </a:ext>
            </a:extLst>
          </p:cNvPr>
          <p:cNvSpPr>
            <a:spLocks noGrp="1"/>
          </p:cNvSpPr>
          <p:nvPr>
            <p:ph type="sldNum" sz="quarter" idx="12"/>
          </p:nvPr>
        </p:nvSpPr>
        <p:spPr/>
        <p:txBody>
          <a:bodyPr/>
          <a:lstStyle>
            <a:lvl1pPr algn="ctr">
              <a:defRPr/>
            </a:lvl1pPr>
          </a:lstStyle>
          <a:p>
            <a:r>
              <a:rPr lang="en-US" altLang="ja-JP"/>
              <a:t>- </a:t>
            </a:r>
            <a:fld id="{00186CB4-DE61-D14D-918A-C469C099FD46}" type="slidenum">
              <a:rPr lang="ja-JP" altLang="en-US" smtClean="0"/>
              <a:pPr/>
              <a:t>‹N°›</a:t>
            </a:fld>
            <a:r>
              <a:rPr lang="en-US" altLang="ja-JP"/>
              <a:t> -</a:t>
            </a:r>
            <a:endParaRPr lang="ja-JP" altLang="en-US"/>
          </a:p>
        </p:txBody>
      </p:sp>
      <p:pic>
        <p:nvPicPr>
          <p:cNvPr id="17" name="図 16" descr="図形&#10;&#10;自動的に生成された説明">
            <a:extLst>
              <a:ext uri="{FF2B5EF4-FFF2-40B4-BE49-F238E27FC236}">
                <a16:creationId xmlns:a16="http://schemas.microsoft.com/office/drawing/2014/main" id="{C3D87A5D-CAD2-2D4D-B51C-962ED07E544B}"/>
              </a:ext>
            </a:extLst>
          </p:cNvPr>
          <p:cNvPicPr>
            <a:picLocks noChangeAspect="1"/>
          </p:cNvPicPr>
          <p:nvPr userDrawn="1"/>
        </p:nvPicPr>
        <p:blipFill>
          <a:blip r:embed="rId2"/>
          <a:stretch>
            <a:fillRect/>
          </a:stretch>
        </p:blipFill>
        <p:spPr>
          <a:xfrm>
            <a:off x="17011226" y="582780"/>
            <a:ext cx="809081" cy="771738"/>
          </a:xfrm>
          <a:prstGeom prst="rect">
            <a:avLst/>
          </a:prstGeom>
        </p:spPr>
      </p:pic>
    </p:spTree>
    <p:extLst>
      <p:ext uri="{BB962C8B-B14F-4D97-AF65-F5344CB8AC3E}">
        <p14:creationId xmlns:p14="http://schemas.microsoft.com/office/powerpoint/2010/main" val="1550404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7E25491-2F11-EE44-8463-4C82E18FB809}"/>
              </a:ext>
            </a:extLst>
          </p:cNvPr>
          <p:cNvSpPr/>
          <p:nvPr userDrawn="1"/>
        </p:nvSpPr>
        <p:spPr>
          <a:xfrm>
            <a:off x="0" y="1843533"/>
            <a:ext cx="18288000" cy="798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3" name="コンテンツ プレースホルダー 2">
            <a:extLst>
              <a:ext uri="{FF2B5EF4-FFF2-40B4-BE49-F238E27FC236}">
                <a16:creationId xmlns:a16="http://schemas.microsoft.com/office/drawing/2014/main" id="{9D85F5A4-00C0-0649-8A9C-5E2056BADB45}"/>
              </a:ext>
            </a:extLst>
          </p:cNvPr>
          <p:cNvSpPr>
            <a:spLocks noGrp="1"/>
          </p:cNvSpPr>
          <p:nvPr>
            <p:ph sz="half" idx="1"/>
          </p:nvPr>
        </p:nvSpPr>
        <p:spPr>
          <a:xfrm>
            <a:off x="1257300" y="2233368"/>
            <a:ext cx="7772400" cy="7207515"/>
          </a:xfrm>
        </p:spPr>
        <p:txBody>
          <a:bodyPr/>
          <a:lstStyle>
            <a:lvl1pPr marL="514350" indent="-514350">
              <a:spcBef>
                <a:spcPts val="750"/>
              </a:spcBef>
              <a:buFont typeface="Wingdings" pitchFamily="2" charset="2"/>
              <a:buChar char="n"/>
              <a:defRPr/>
            </a:lvl1pPr>
            <a:lvl2pPr marL="1200150" marR="0" indent="-514350" algn="l" defTabSz="1371600" rtl="0" eaLnBrk="1" fontAlgn="auto" latinLnBrk="0" hangingPunct="1">
              <a:lnSpc>
                <a:spcPct val="90000"/>
              </a:lnSpc>
              <a:spcBef>
                <a:spcPts val="750"/>
              </a:spcBef>
              <a:spcAft>
                <a:spcPts val="0"/>
              </a:spcAft>
              <a:buClrTx/>
              <a:buSzTx/>
              <a:buFont typeface="Wingdings" pitchFamily="2" charset="2"/>
              <a:buChar char="n"/>
              <a:tabLst/>
              <a:defRPr/>
            </a:lvl2pPr>
            <a:lvl3pPr marL="1885950" indent="-514350">
              <a:spcBef>
                <a:spcPts val="750"/>
              </a:spcBef>
              <a:buFont typeface="Wingdings" pitchFamily="2" charset="2"/>
              <a:buChar char="n"/>
              <a:defRPr/>
            </a:lvl3pPr>
            <a:lvl4pPr marL="2400300" indent="-342900">
              <a:spcBef>
                <a:spcPts val="750"/>
              </a:spcBef>
              <a:buFont typeface="Wingdings" pitchFamily="2" charset="2"/>
              <a:buChar char="n"/>
              <a:defRPr/>
            </a:lvl4pPr>
            <a:lvl5pPr marL="3086100" indent="-342900">
              <a:spcBef>
                <a:spcPts val="750"/>
              </a:spcBef>
              <a:buFont typeface="Wingdings" pitchFamily="2" charset="2"/>
              <a:buChar char="n"/>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p:txBody>
      </p:sp>
      <p:sp>
        <p:nvSpPr>
          <p:cNvPr id="4" name="コンテンツ プレースホルダー 3">
            <a:extLst>
              <a:ext uri="{FF2B5EF4-FFF2-40B4-BE49-F238E27FC236}">
                <a16:creationId xmlns:a16="http://schemas.microsoft.com/office/drawing/2014/main" id="{C10B130E-FCA0-8845-AA16-8EE3715FFA54}"/>
              </a:ext>
            </a:extLst>
          </p:cNvPr>
          <p:cNvSpPr>
            <a:spLocks noGrp="1"/>
          </p:cNvSpPr>
          <p:nvPr>
            <p:ph sz="half" idx="2"/>
          </p:nvPr>
        </p:nvSpPr>
        <p:spPr>
          <a:xfrm>
            <a:off x="9258300" y="2233368"/>
            <a:ext cx="7772400" cy="7207515"/>
          </a:xfrm>
        </p:spPr>
        <p:txBody>
          <a:bodyPr/>
          <a:lstStyle>
            <a:lvl1pPr>
              <a:spcBef>
                <a:spcPts val="750"/>
              </a:spcBef>
              <a:defRPr/>
            </a:lvl1pPr>
            <a:lvl2pPr marL="1200150" marR="0" indent="-514350" algn="l" defTabSz="1371600" rtl="0" eaLnBrk="1" fontAlgn="auto" latinLnBrk="0" hangingPunct="1">
              <a:lnSpc>
                <a:spcPct val="90000"/>
              </a:lnSpc>
              <a:spcBef>
                <a:spcPts val="750"/>
              </a:spcBef>
              <a:spcAft>
                <a:spcPts val="0"/>
              </a:spcAft>
              <a:buClrTx/>
              <a:buSzTx/>
              <a:buFont typeface="Wingdings" pitchFamily="2" charset="2"/>
              <a:buChar char="n"/>
              <a:tabLst/>
              <a:defRPr/>
            </a:lvl2pPr>
            <a:lvl3pPr>
              <a:spcBef>
                <a:spcPts val="750"/>
              </a:spcBef>
              <a:defRPr/>
            </a:lvl3pPr>
            <a:lvl4pPr>
              <a:spcBef>
                <a:spcPts val="750"/>
              </a:spcBef>
              <a:defRPr/>
            </a:lvl4pPr>
            <a:lvl5pPr>
              <a:spcBef>
                <a:spcPts val="750"/>
              </a:spcBef>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p:txBody>
      </p:sp>
      <p:sp>
        <p:nvSpPr>
          <p:cNvPr id="10" name="タイトル 1">
            <a:extLst>
              <a:ext uri="{FF2B5EF4-FFF2-40B4-BE49-F238E27FC236}">
                <a16:creationId xmlns:a16="http://schemas.microsoft.com/office/drawing/2014/main" id="{081B6B2D-DCA8-434F-B5C2-BDC55CC63AC2}"/>
              </a:ext>
            </a:extLst>
          </p:cNvPr>
          <p:cNvSpPr>
            <a:spLocks noGrp="1"/>
          </p:cNvSpPr>
          <p:nvPr>
            <p:ph type="title" hasCustomPrompt="1"/>
          </p:nvPr>
        </p:nvSpPr>
        <p:spPr>
          <a:xfrm>
            <a:off x="1257300" y="148764"/>
            <a:ext cx="15773400" cy="1694769"/>
          </a:xfrm>
        </p:spPr>
        <p:txBody>
          <a:bodyPr>
            <a:normAutofit/>
          </a:bodyPr>
          <a:lstStyle>
            <a:lvl1pPr marL="0" indent="0">
              <a:lnSpc>
                <a:spcPct val="100000"/>
              </a:lnSpc>
              <a:buFont typeface="+mj-lt"/>
              <a:buNone/>
              <a:defRPr sz="4500">
                <a:solidFill>
                  <a:schemeClr val="bg1"/>
                </a:solidFill>
              </a:defRPr>
            </a:lvl1pPr>
          </a:lstStyle>
          <a:p>
            <a:r>
              <a:rPr kumimoji="1" lang="ja-JP" altLang="en-US"/>
              <a:t>タイトルを入力</a:t>
            </a:r>
          </a:p>
        </p:txBody>
      </p:sp>
      <p:sp>
        <p:nvSpPr>
          <p:cNvPr id="2" name="日付プレースホルダー 1">
            <a:extLst>
              <a:ext uri="{FF2B5EF4-FFF2-40B4-BE49-F238E27FC236}">
                <a16:creationId xmlns:a16="http://schemas.microsoft.com/office/drawing/2014/main" id="{5ECFBFA2-8746-D24B-9570-5F922A402D2D}"/>
              </a:ext>
            </a:extLst>
          </p:cNvPr>
          <p:cNvSpPr>
            <a:spLocks noGrp="1"/>
          </p:cNvSpPr>
          <p:nvPr>
            <p:ph type="dt" sz="half" idx="10"/>
          </p:nvPr>
        </p:nvSpPr>
        <p:spPr/>
        <p:txBody>
          <a:bodyPr/>
          <a:lstStyle/>
          <a:p>
            <a:fld id="{61192B2B-D9AB-AE46-9A5C-98474C3D95A1}" type="datetime1">
              <a:rPr kumimoji="1" lang="ja-JP" altLang="en-US" smtClean="0"/>
              <a:t>2024/6/27</a:t>
            </a:fld>
            <a:endParaRPr kumimoji="1" lang="ja-JP" altLang="en-US"/>
          </a:p>
        </p:txBody>
      </p:sp>
      <p:sp>
        <p:nvSpPr>
          <p:cNvPr id="5" name="フッター プレースホルダー 4">
            <a:extLst>
              <a:ext uri="{FF2B5EF4-FFF2-40B4-BE49-F238E27FC236}">
                <a16:creationId xmlns:a16="http://schemas.microsoft.com/office/drawing/2014/main" id="{2854C231-6BDB-1B41-BA40-4302CFF1CF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CB8C27-7213-2C48-B1AB-36FF4F94C276}"/>
              </a:ext>
            </a:extLst>
          </p:cNvPr>
          <p:cNvSpPr>
            <a:spLocks noGrp="1"/>
          </p:cNvSpPr>
          <p:nvPr>
            <p:ph type="sldNum" sz="quarter" idx="12"/>
          </p:nvPr>
        </p:nvSpPr>
        <p:spPr/>
        <p:txBody>
          <a:bodyPr/>
          <a:lstStyle/>
          <a:p>
            <a:r>
              <a:rPr lang="en-US" altLang="ja-JP" dirty="0"/>
              <a:t>- </a:t>
            </a:r>
            <a:fld id="{00186CB4-DE61-D14D-918A-C469C099FD46}" type="slidenum">
              <a:rPr lang="ja-JP" altLang="en-US" smtClean="0"/>
              <a:pPr/>
              <a:t>‹N°›</a:t>
            </a:fld>
            <a:r>
              <a:rPr lang="en-US" altLang="ja-JP" dirty="0"/>
              <a:t> -</a:t>
            </a:r>
            <a:endParaRPr lang="ja-JP" altLang="en-US"/>
          </a:p>
        </p:txBody>
      </p:sp>
      <p:pic>
        <p:nvPicPr>
          <p:cNvPr id="17" name="図 16" descr="図形&#10;&#10;自動的に生成された説明">
            <a:extLst>
              <a:ext uri="{FF2B5EF4-FFF2-40B4-BE49-F238E27FC236}">
                <a16:creationId xmlns:a16="http://schemas.microsoft.com/office/drawing/2014/main" id="{4DF80C87-2887-0E42-9848-DB2A388A62AF}"/>
              </a:ext>
            </a:extLst>
          </p:cNvPr>
          <p:cNvPicPr>
            <a:picLocks noChangeAspect="1"/>
          </p:cNvPicPr>
          <p:nvPr userDrawn="1"/>
        </p:nvPicPr>
        <p:blipFill>
          <a:blip r:embed="rId2"/>
          <a:stretch>
            <a:fillRect/>
          </a:stretch>
        </p:blipFill>
        <p:spPr>
          <a:xfrm>
            <a:off x="17011226" y="582780"/>
            <a:ext cx="809081" cy="771738"/>
          </a:xfrm>
          <a:prstGeom prst="rect">
            <a:avLst/>
          </a:prstGeom>
        </p:spPr>
      </p:pic>
    </p:spTree>
    <p:extLst>
      <p:ext uri="{BB962C8B-B14F-4D97-AF65-F5344CB8AC3E}">
        <p14:creationId xmlns:p14="http://schemas.microsoft.com/office/powerpoint/2010/main" val="280926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図 9" descr="背景パターン が含まれている画像&#10;&#10;自動的に生成された説明">
            <a:extLst>
              <a:ext uri="{FF2B5EF4-FFF2-40B4-BE49-F238E27FC236}">
                <a16:creationId xmlns:a16="http://schemas.microsoft.com/office/drawing/2014/main" id="{EB1EEA32-A183-E54D-B3D5-48D73C0DBEA7}"/>
              </a:ext>
            </a:extLst>
          </p:cNvPr>
          <p:cNvPicPr>
            <a:picLocks noChangeAspect="1"/>
          </p:cNvPicPr>
          <p:nvPr userDrawn="1"/>
        </p:nvPicPr>
        <p:blipFill>
          <a:blip r:embed="rId9"/>
          <a:stretch>
            <a:fillRect/>
          </a:stretch>
        </p:blipFill>
        <p:spPr>
          <a:xfrm>
            <a:off x="0" y="0"/>
            <a:ext cx="18288000" cy="10287000"/>
          </a:xfrm>
          <a:prstGeom prst="rect">
            <a:avLst/>
          </a:prstGeom>
        </p:spPr>
      </p:pic>
      <p:sp>
        <p:nvSpPr>
          <p:cNvPr id="2" name="タイトル プレースホルダー 1">
            <a:extLst>
              <a:ext uri="{FF2B5EF4-FFF2-40B4-BE49-F238E27FC236}">
                <a16:creationId xmlns:a16="http://schemas.microsoft.com/office/drawing/2014/main" id="{3C25514D-4707-AC41-ACBA-433AABBC55BC}"/>
              </a:ext>
            </a:extLst>
          </p:cNvPr>
          <p:cNvSpPr>
            <a:spLocks noGrp="1"/>
          </p:cNvSpPr>
          <p:nvPr>
            <p:ph type="title"/>
          </p:nvPr>
        </p:nvSpPr>
        <p:spPr>
          <a:xfrm>
            <a:off x="1404897" y="547688"/>
            <a:ext cx="15478206" cy="1988345"/>
          </a:xfrm>
          <a:prstGeom prst="rect">
            <a:avLst/>
          </a:prstGeom>
        </p:spPr>
        <p:txBody>
          <a:bodyPr vert="horz" lIns="91440" tIns="45720" rIns="91440" bIns="45720" rtlCol="0" anchor="ctr">
            <a:normAutofit/>
          </a:bodyPr>
          <a:lstStyle/>
          <a:p>
            <a:r>
              <a:rPr kumimoji="1" lang="ja-JP" altLang="en-US"/>
              <a:t>タイトルを入力</a:t>
            </a:r>
          </a:p>
        </p:txBody>
      </p:sp>
      <p:sp>
        <p:nvSpPr>
          <p:cNvPr id="3" name="テキスト プレースホルダー 2">
            <a:extLst>
              <a:ext uri="{FF2B5EF4-FFF2-40B4-BE49-F238E27FC236}">
                <a16:creationId xmlns:a16="http://schemas.microsoft.com/office/drawing/2014/main" id="{87E44622-56C4-7949-B204-444DEBF6EC63}"/>
              </a:ext>
            </a:extLst>
          </p:cNvPr>
          <p:cNvSpPr>
            <a:spLocks noGrp="1"/>
          </p:cNvSpPr>
          <p:nvPr>
            <p:ph type="body" idx="1"/>
          </p:nvPr>
        </p:nvSpPr>
        <p:spPr>
          <a:xfrm>
            <a:off x="1404897" y="2738437"/>
            <a:ext cx="15478206" cy="6527007"/>
          </a:xfrm>
          <a:prstGeom prst="rect">
            <a:avLst/>
          </a:prstGeom>
        </p:spPr>
        <p:txBody>
          <a:bodyPr vert="horz" lIns="91440" tIns="45720" rIns="91440" bIns="45720" numCol="1" rtlCol="0">
            <a:noAutofit/>
          </a:bodyPr>
          <a:lstStyle/>
          <a:p>
            <a:pPr lvl="0"/>
            <a:r>
              <a:rPr kumimoji="1" lang="ja-JP" altLang="en-US"/>
              <a:t>マスター テキストの書式設定</a:t>
            </a:r>
          </a:p>
          <a:p>
            <a:pPr lvl="1"/>
            <a:r>
              <a:rPr kumimoji="1" lang="ja-JP" altLang="en-US"/>
              <a:t>第</a:t>
            </a:r>
            <a:r>
              <a:rPr kumimoji="1" lang="en-US" altLang="ja-JP" dirty="0"/>
              <a:t> 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a:p>
            <a:pPr lvl="4"/>
            <a:endParaRPr kumimoji="1" lang="en-US" altLang="ja-JP" dirty="0"/>
          </a:p>
        </p:txBody>
      </p:sp>
      <p:sp>
        <p:nvSpPr>
          <p:cNvPr id="4" name="日付プレースホルダー 3">
            <a:extLst>
              <a:ext uri="{FF2B5EF4-FFF2-40B4-BE49-F238E27FC236}">
                <a16:creationId xmlns:a16="http://schemas.microsoft.com/office/drawing/2014/main" id="{DD7977FD-187F-EA4A-975D-DF0B863EB6EF}"/>
              </a:ext>
            </a:extLst>
          </p:cNvPr>
          <p:cNvSpPr>
            <a:spLocks noGrp="1"/>
          </p:cNvSpPr>
          <p:nvPr>
            <p:ph type="dt" sz="half" idx="2"/>
          </p:nvPr>
        </p:nvSpPr>
        <p:spPr>
          <a:xfrm>
            <a:off x="1257299" y="9886208"/>
            <a:ext cx="1575354" cy="400793"/>
          </a:xfrm>
          <a:prstGeom prst="rect">
            <a:avLst/>
          </a:prstGeom>
          <a:solidFill>
            <a:srgbClr val="122040"/>
          </a:solidFill>
        </p:spPr>
        <p:txBody>
          <a:bodyPr vert="horz" lIns="91440" tIns="45720" rIns="91440" bIns="45720" rtlCol="0" anchor="ctr"/>
          <a:lstStyle>
            <a:lvl1pPr algn="l">
              <a:defRPr sz="1800" b="1">
                <a:solidFill>
                  <a:schemeClr val="bg1"/>
                </a:solidFill>
              </a:defRPr>
            </a:lvl1pPr>
          </a:lstStyle>
          <a:p>
            <a:fld id="{14E20F35-AE26-BD40-9BBD-2EA0E4224C0F}" type="datetime1">
              <a:rPr lang="ja-JP" altLang="en-US" smtClean="0"/>
              <a:t>2024/6/27</a:t>
            </a:fld>
            <a:endParaRPr lang="ja-JP" altLang="en-US"/>
          </a:p>
        </p:txBody>
      </p:sp>
      <p:sp>
        <p:nvSpPr>
          <p:cNvPr id="5" name="フッター プレースホルダー 4">
            <a:extLst>
              <a:ext uri="{FF2B5EF4-FFF2-40B4-BE49-F238E27FC236}">
                <a16:creationId xmlns:a16="http://schemas.microsoft.com/office/drawing/2014/main" id="{E55AAF1F-5D05-AF40-9805-590D1868FA98}"/>
              </a:ext>
            </a:extLst>
          </p:cNvPr>
          <p:cNvSpPr>
            <a:spLocks noGrp="1"/>
          </p:cNvSpPr>
          <p:nvPr>
            <p:ph type="ftr" sz="quarter" idx="3"/>
          </p:nvPr>
        </p:nvSpPr>
        <p:spPr>
          <a:xfrm>
            <a:off x="6489526" y="9886208"/>
            <a:ext cx="5308949" cy="400793"/>
          </a:xfrm>
          <a:prstGeom prst="rect">
            <a:avLst/>
          </a:prstGeom>
          <a:solidFill>
            <a:srgbClr val="122040"/>
          </a:solidFill>
        </p:spPr>
        <p:txBody>
          <a:bodyPr vert="horz" lIns="91440" tIns="45720" rIns="91440" bIns="45720" rtlCol="0" anchor="ctr"/>
          <a:lstStyle>
            <a:lvl1pPr algn="ctr">
              <a:defRPr kumimoji="1" lang="ja-JP" altLang="en-US" sz="1800" b="1" kern="1200">
                <a:solidFill>
                  <a:schemeClr val="bg1"/>
                </a:solidFill>
                <a:latin typeface="+mn-lt"/>
                <a:ea typeface="+mn-ea"/>
                <a:cs typeface="+mn-cs"/>
              </a:defRPr>
            </a:lvl1pPr>
          </a:lstStyle>
          <a:p>
            <a:endParaRPr lang="ja-JP" altLang="en-US"/>
          </a:p>
        </p:txBody>
      </p:sp>
      <p:sp>
        <p:nvSpPr>
          <p:cNvPr id="6" name="スライド番号プレースホルダー 5">
            <a:extLst>
              <a:ext uri="{FF2B5EF4-FFF2-40B4-BE49-F238E27FC236}">
                <a16:creationId xmlns:a16="http://schemas.microsoft.com/office/drawing/2014/main" id="{72572923-92B5-6B4D-A519-9661CEA0EAFD}"/>
              </a:ext>
            </a:extLst>
          </p:cNvPr>
          <p:cNvSpPr>
            <a:spLocks noGrp="1"/>
          </p:cNvSpPr>
          <p:nvPr>
            <p:ph type="sldNum" sz="quarter" idx="4"/>
          </p:nvPr>
        </p:nvSpPr>
        <p:spPr>
          <a:xfrm>
            <a:off x="16120753" y="9886208"/>
            <a:ext cx="909947" cy="400793"/>
          </a:xfrm>
          <a:prstGeom prst="rect">
            <a:avLst/>
          </a:prstGeom>
          <a:solidFill>
            <a:srgbClr val="122040"/>
          </a:solidFill>
        </p:spPr>
        <p:txBody>
          <a:bodyPr vert="horz" lIns="91440" tIns="45720" rIns="91440" bIns="45720" rtlCol="0" anchor="ctr"/>
          <a:lstStyle>
            <a:lvl1pPr algn="ctr">
              <a:defRPr sz="1800" b="1">
                <a:solidFill>
                  <a:schemeClr val="bg1"/>
                </a:solidFill>
              </a:defRPr>
            </a:lvl1pPr>
          </a:lstStyle>
          <a:p>
            <a:r>
              <a:rPr lang="en-US" altLang="ja-JP"/>
              <a:t>- </a:t>
            </a:r>
            <a:fld id="{00186CB4-DE61-D14D-918A-C469C099FD46}" type="slidenum">
              <a:rPr lang="ja-JP" altLang="en-US" smtClean="0"/>
              <a:pPr/>
              <a:t>‹N°›</a:t>
            </a:fld>
            <a:r>
              <a:rPr lang="en-US" altLang="ja-JP"/>
              <a:t> -</a:t>
            </a:r>
            <a:endParaRPr lang="ja-JP" altLang="en-US"/>
          </a:p>
        </p:txBody>
      </p:sp>
    </p:spTree>
    <p:extLst>
      <p:ext uri="{BB962C8B-B14F-4D97-AF65-F5344CB8AC3E}">
        <p14:creationId xmlns:p14="http://schemas.microsoft.com/office/powerpoint/2010/main" val="34679645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l" defTabSz="1371600" rtl="0" eaLnBrk="1" latinLnBrk="0" hangingPunct="1">
        <a:lnSpc>
          <a:spcPct val="100000"/>
        </a:lnSpc>
        <a:spcBef>
          <a:spcPct val="0"/>
        </a:spcBef>
        <a:buNone/>
        <a:defRPr kumimoji="1" sz="4500" b="1" kern="1200" spc="150" baseline="0">
          <a:solidFill>
            <a:schemeClr val="bg1"/>
          </a:solidFill>
          <a:latin typeface="Segoe UI Historic" panose="020B0502040204020203" pitchFamily="34" charset="0"/>
          <a:ea typeface="游ゴシック" panose="020B0400000000000000" pitchFamily="34" charset="-128"/>
          <a:cs typeface="+mj-cs"/>
        </a:defRPr>
      </a:lvl1pPr>
    </p:titleStyle>
    <p:bodyStyle>
      <a:lvl1pPr marL="514350" indent="-540000" algn="l" defTabSz="1371600" rtl="0" eaLnBrk="1" latinLnBrk="0" hangingPunct="1">
        <a:lnSpc>
          <a:spcPct val="100000"/>
        </a:lnSpc>
        <a:spcBef>
          <a:spcPts val="750"/>
        </a:spcBef>
        <a:buSzPct val="100000"/>
        <a:buFont typeface="システムフォント（レギュラー）"/>
        <a:buChar char="■"/>
        <a:defRPr kumimoji="1" sz="3600" kern="1200" spc="150">
          <a:solidFill>
            <a:srgbClr val="000000"/>
          </a:solidFill>
          <a:latin typeface="Segoe UI Historic" panose="020B0502040204020203" pitchFamily="34" charset="0"/>
          <a:ea typeface="游ゴシック" panose="020B0400000000000000" pitchFamily="34" charset="-128"/>
          <a:cs typeface="+mn-cs"/>
        </a:defRPr>
      </a:lvl1pPr>
      <a:lvl2pPr marL="1080000" marR="0" indent="-540000" algn="l" defTabSz="1371600" rtl="0" eaLnBrk="1" fontAlgn="auto" latinLnBrk="0" hangingPunct="1">
        <a:lnSpc>
          <a:spcPct val="100000"/>
        </a:lnSpc>
        <a:spcBef>
          <a:spcPts val="750"/>
        </a:spcBef>
        <a:spcAft>
          <a:spcPts val="0"/>
        </a:spcAft>
        <a:buClrTx/>
        <a:buSzPct val="100000"/>
        <a:buFont typeface="システムフォント（レギュラー）"/>
        <a:buChar char="■"/>
        <a:tabLst/>
        <a:defRPr kumimoji="1" sz="3600" kern="1200" spc="150" baseline="0">
          <a:solidFill>
            <a:srgbClr val="000000"/>
          </a:solidFill>
          <a:latin typeface="Segoe UI Historic" panose="020B0502040204020203" pitchFamily="34" charset="0"/>
          <a:ea typeface="游ゴシック" panose="020B0400000000000000" pitchFamily="34" charset="-128"/>
          <a:cs typeface="Segoe UI Historic" panose="020B0502040204020203" pitchFamily="34" charset="0"/>
        </a:defRPr>
      </a:lvl2pPr>
      <a:lvl3pPr marL="1620000" indent="-540000" algn="l" defTabSz="1371600" rtl="0" eaLnBrk="1" latinLnBrk="0" hangingPunct="1">
        <a:lnSpc>
          <a:spcPct val="100000"/>
        </a:lnSpc>
        <a:spcBef>
          <a:spcPts val="750"/>
        </a:spcBef>
        <a:buSzPct val="100000"/>
        <a:buFont typeface="システムフォント（レギュラー）"/>
        <a:buChar char="■"/>
        <a:defRPr kumimoji="1" lang="en-US" altLang="ja-JP" sz="3600" kern="1200" spc="150" baseline="0" dirty="0">
          <a:solidFill>
            <a:srgbClr val="000000"/>
          </a:solidFill>
          <a:latin typeface="Segoe UI Historic" panose="020B0502040204020203" pitchFamily="34" charset="0"/>
          <a:ea typeface="游ゴシック" panose="020B0400000000000000" pitchFamily="34" charset="-128"/>
          <a:cs typeface="Segoe UI" panose="020B0502040204020203" pitchFamily="34" charset="0"/>
        </a:defRPr>
      </a:lvl3pPr>
      <a:lvl4pPr marL="2160000" indent="-540000" algn="l" defTabSz="1371600" rtl="0" eaLnBrk="1" latinLnBrk="0" hangingPunct="1">
        <a:lnSpc>
          <a:spcPct val="100000"/>
        </a:lnSpc>
        <a:spcBef>
          <a:spcPts val="750"/>
        </a:spcBef>
        <a:buSzPct val="100000"/>
        <a:buFont typeface="システムフォント（レギュラー）"/>
        <a:buChar char="■"/>
        <a:defRPr kumimoji="1" lang="en-US" altLang="ja-JP" sz="3600" kern="1200" spc="150" baseline="0" dirty="0">
          <a:solidFill>
            <a:srgbClr val="000000"/>
          </a:solidFill>
          <a:latin typeface="Segoe UI Historic" panose="020B0502040204020203" pitchFamily="34" charset="0"/>
          <a:ea typeface="游ゴシック" panose="020B0400000000000000" pitchFamily="34" charset="-128"/>
          <a:cs typeface="Segoe UI" panose="020B0502040204020203" pitchFamily="34" charset="0"/>
        </a:defRPr>
      </a:lvl4pPr>
      <a:lvl5pPr marL="2700000" indent="-540000" algn="l" defTabSz="1371600" rtl="0" eaLnBrk="1" latinLnBrk="0" hangingPunct="1">
        <a:lnSpc>
          <a:spcPct val="100000"/>
        </a:lnSpc>
        <a:spcBef>
          <a:spcPts val="750"/>
        </a:spcBef>
        <a:buSzPct val="100000"/>
        <a:buFont typeface="システムフォント（レギュラー）"/>
        <a:buChar char="■"/>
        <a:defRPr kumimoji="1" lang="en-US" altLang="ja-JP" sz="3600" kern="1200" spc="150" baseline="0" dirty="0">
          <a:solidFill>
            <a:srgbClr val="000000"/>
          </a:solidFill>
          <a:latin typeface="Segoe UI Historic" panose="020B0502040204020203" pitchFamily="34" charset="0"/>
          <a:ea typeface="游ゴシック" panose="020B0400000000000000" pitchFamily="34" charset="-128"/>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31.png"/><Relationship Id="rId3" Type="http://schemas.microsoft.com/office/2007/relationships/media" Target="../media/media2.mp4"/><Relationship Id="rId7" Type="http://schemas.openxmlformats.org/officeDocument/2006/relationships/slideLayout" Target="../slideLayouts/slideLayout16.xml"/><Relationship Id="rId12" Type="http://schemas.openxmlformats.org/officeDocument/2006/relationships/image" Target="../media/image30.png"/><Relationship Id="rId2" Type="http://schemas.openxmlformats.org/officeDocument/2006/relationships/video" Target="../media/media1.mp4"/><Relationship Id="rId16" Type="http://schemas.openxmlformats.org/officeDocument/2006/relationships/image" Target="../media/image34.sv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9.png"/><Relationship Id="rId5" Type="http://schemas.microsoft.com/office/2007/relationships/media" Target="../media/media3.mp4"/><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image" Target="../media/image8.png"/><Relationship Id="rId14" Type="http://schemas.openxmlformats.org/officeDocument/2006/relationships/image" Target="../media/image32.sv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34.svg"/><Relationship Id="rId3" Type="http://schemas.microsoft.com/office/2007/relationships/media" Target="../media/media5.mp4"/><Relationship Id="rId7" Type="http://schemas.openxmlformats.org/officeDocument/2006/relationships/slideLayout" Target="../slideLayouts/slideLayout16.xml"/><Relationship Id="rId12" Type="http://schemas.openxmlformats.org/officeDocument/2006/relationships/image" Target="../media/image33.png"/><Relationship Id="rId2" Type="http://schemas.openxmlformats.org/officeDocument/2006/relationships/video" Target="../media/media4.mp4"/><Relationship Id="rId16" Type="http://schemas.openxmlformats.org/officeDocument/2006/relationships/image" Target="../media/image37.png"/><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32.svg"/><Relationship Id="rId5" Type="http://schemas.microsoft.com/office/2007/relationships/media" Target="../media/media6.mp4"/><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video" Target="../media/media5.mp4"/><Relationship Id="rId9" Type="http://schemas.openxmlformats.org/officeDocument/2006/relationships/image" Target="../media/image8.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ircuit, Appareils électroniques, Caractère coloré, Ingénierie électronique&#10;&#10;Description générée automatiquement">
            <a:extLst>
              <a:ext uri="{FF2B5EF4-FFF2-40B4-BE49-F238E27FC236}">
                <a16:creationId xmlns:a16="http://schemas.microsoft.com/office/drawing/2014/main" id="{E4595C14-2E96-9933-1557-9A5718173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321550"/>
          </a:xfrm>
          <a:prstGeom prst="rect">
            <a:avLst/>
          </a:prstGeom>
        </p:spPr>
      </p:pic>
      <p:sp>
        <p:nvSpPr>
          <p:cNvPr id="7" name="タイトル 3">
            <a:extLst>
              <a:ext uri="{FF2B5EF4-FFF2-40B4-BE49-F238E27FC236}">
                <a16:creationId xmlns:a16="http://schemas.microsoft.com/office/drawing/2014/main" id="{5CA83BD4-0C8C-02A5-6107-9DA051FF6B65}"/>
              </a:ext>
            </a:extLst>
          </p:cNvPr>
          <p:cNvSpPr>
            <a:spLocks noGrp="1"/>
          </p:cNvSpPr>
          <p:nvPr>
            <p:ph type="ctrTitle"/>
          </p:nvPr>
        </p:nvSpPr>
        <p:spPr>
          <a:xfrm>
            <a:off x="990600" y="3087221"/>
            <a:ext cx="14786114" cy="2209800"/>
          </a:xfrm>
        </p:spPr>
        <p:txBody>
          <a:bodyPr>
            <a:noAutofit/>
          </a:bodyPr>
          <a:lstStyle/>
          <a:p>
            <a:pPr algn="l"/>
            <a:br>
              <a:rPr kumimoji="1" lang="fr-FR" altLang="ja-JP" dirty="0">
                <a:solidFill>
                  <a:srgbClr val="000000"/>
                </a:solidFill>
                <a:effectLst>
                  <a:glow rad="228600">
                    <a:prstClr val="white"/>
                  </a:glow>
                </a:effectLst>
                <a:latin typeface="HGSｺﾞｼｯｸE" panose="020B0900000000000000" pitchFamily="50" charset="-128"/>
              </a:rPr>
            </a:br>
            <a:br>
              <a:rPr kumimoji="1" lang="fr-FR" altLang="ja-JP" dirty="0">
                <a:solidFill>
                  <a:srgbClr val="000000"/>
                </a:solidFill>
                <a:effectLst>
                  <a:glow rad="228600">
                    <a:prstClr val="white"/>
                  </a:glow>
                </a:effectLst>
                <a:latin typeface="HGSｺﾞｼｯｸE" panose="020B0900000000000000" pitchFamily="50" charset="-128"/>
              </a:rPr>
            </a:br>
            <a:br>
              <a:rPr kumimoji="1" lang="fr-FR" altLang="ja-JP" dirty="0">
                <a:solidFill>
                  <a:srgbClr val="000000"/>
                </a:solidFill>
                <a:effectLst>
                  <a:glow rad="228600">
                    <a:prstClr val="white"/>
                  </a:glow>
                </a:effectLst>
                <a:latin typeface="HGSｺﾞｼｯｸE" panose="020B0900000000000000" pitchFamily="50" charset="-128"/>
              </a:rPr>
            </a:br>
            <a:br>
              <a:rPr kumimoji="1" lang="fr-FR" altLang="ja-JP" dirty="0">
                <a:solidFill>
                  <a:srgbClr val="000000"/>
                </a:solidFill>
                <a:effectLst>
                  <a:glow rad="228600">
                    <a:prstClr val="white"/>
                  </a:glow>
                </a:effectLst>
                <a:latin typeface="HGSｺﾞｼｯｸE" panose="020B0900000000000000" pitchFamily="50" charset="-128"/>
              </a:rPr>
            </a:br>
            <a:r>
              <a:rPr kumimoji="1" lang="fr-FR" altLang="ja-JP" dirty="0" err="1">
                <a:solidFill>
                  <a:srgbClr val="000000"/>
                </a:solidFill>
                <a:effectLst>
                  <a:glow rad="228600">
                    <a:prstClr val="white"/>
                  </a:glow>
                </a:effectLst>
                <a:latin typeface="HGSｺﾞｼｯｸE" panose="020B0900000000000000" pitchFamily="50" charset="-128"/>
              </a:rPr>
              <a:t>OpenVLA</a:t>
            </a:r>
            <a:r>
              <a:rPr kumimoji="1" lang="fr-FR" altLang="ja-JP" dirty="0">
                <a:solidFill>
                  <a:srgbClr val="000000"/>
                </a:solidFill>
                <a:effectLst>
                  <a:glow rad="228600">
                    <a:prstClr val="white"/>
                  </a:glow>
                </a:effectLst>
                <a:latin typeface="HGSｺﾞｼｯｸE" panose="020B0900000000000000" pitchFamily="50" charset="-128"/>
              </a:rPr>
              <a:t>: An Open-Source Vision-</a:t>
            </a:r>
            <a:r>
              <a:rPr kumimoji="1" lang="fr-FR" altLang="ja-JP" dirty="0" err="1">
                <a:solidFill>
                  <a:srgbClr val="000000"/>
                </a:solidFill>
                <a:effectLst>
                  <a:glow rad="228600">
                    <a:prstClr val="white"/>
                  </a:glow>
                </a:effectLst>
                <a:latin typeface="HGSｺﾞｼｯｸE" panose="020B0900000000000000" pitchFamily="50" charset="-128"/>
              </a:rPr>
              <a:t>Language</a:t>
            </a:r>
            <a:r>
              <a:rPr kumimoji="1" lang="fr-FR" altLang="ja-JP" dirty="0">
                <a:solidFill>
                  <a:srgbClr val="000000"/>
                </a:solidFill>
                <a:effectLst>
                  <a:glow rad="228600">
                    <a:prstClr val="white"/>
                  </a:glow>
                </a:effectLst>
                <a:latin typeface="HGSｺﾞｼｯｸE" panose="020B0900000000000000" pitchFamily="50" charset="-128"/>
              </a:rPr>
              <a:t>-Action Model </a:t>
            </a:r>
            <a:endParaRPr kumimoji="1" lang="ja-JP" altLang="en-US" dirty="0">
              <a:latin typeface="HGSｺﾞｼｯｸE" panose="020B0900000000000000" pitchFamily="50" charset="-128"/>
            </a:endParaRPr>
          </a:p>
        </p:txBody>
      </p:sp>
      <p:sp>
        <p:nvSpPr>
          <p:cNvPr id="8" name="タイトル 3">
            <a:extLst>
              <a:ext uri="{FF2B5EF4-FFF2-40B4-BE49-F238E27FC236}">
                <a16:creationId xmlns:a16="http://schemas.microsoft.com/office/drawing/2014/main" id="{FE749E2B-3533-A7C2-5422-2CAF2D1805BA}"/>
              </a:ext>
            </a:extLst>
          </p:cNvPr>
          <p:cNvSpPr txBox="1">
            <a:spLocks/>
          </p:cNvSpPr>
          <p:nvPr/>
        </p:nvSpPr>
        <p:spPr>
          <a:xfrm>
            <a:off x="493643" y="8343900"/>
            <a:ext cx="17300714" cy="1400628"/>
          </a:xfrm>
          <a:prstGeom prst="rect">
            <a:avLst/>
          </a:prstGeom>
        </p:spPr>
        <p:txBody>
          <a:bodyPr vert="horz" lIns="91440" tIns="45720" rIns="91440" bIns="45720" rtlCol="0" anchor="b">
            <a:normAutofit fontScale="85000" lnSpcReduction="10000"/>
          </a:bodyPr>
          <a:lstStyle>
            <a:lvl1pPr algn="ctr" defTabSz="914400" rtl="0" eaLnBrk="1" latinLnBrk="0" hangingPunct="1">
              <a:spcBef>
                <a:spcPct val="0"/>
              </a:spcBef>
              <a:buNone/>
              <a:defRPr lang="ja-JP" altLang="en-US" sz="6600" kern="1200">
                <a:solidFill>
                  <a:schemeClr val="tx1"/>
                </a:solidFill>
                <a:latin typeface="+mn-lt"/>
                <a:ea typeface="+mj-ea"/>
                <a:cs typeface="+mj-cs"/>
              </a:defRPr>
            </a:lvl1pPr>
          </a:lstStyle>
          <a:p>
            <a:pPr algn="l"/>
            <a:r>
              <a:rPr lang="fr-FR" altLang="ja-JP" sz="4000" dirty="0">
                <a:solidFill>
                  <a:srgbClr val="000000"/>
                </a:solidFill>
                <a:effectLst>
                  <a:glow rad="228600">
                    <a:prstClr val="white"/>
                  </a:glow>
                </a:effectLst>
                <a:latin typeface="HGSｺﾞｼｯｸE" panose="020B0900000000000000" pitchFamily="50" charset="-128"/>
              </a:rPr>
              <a:t>Kim, M. J., </a:t>
            </a:r>
            <a:r>
              <a:rPr lang="fr-FR" altLang="ja-JP" sz="4000" dirty="0" err="1">
                <a:solidFill>
                  <a:srgbClr val="000000"/>
                </a:solidFill>
                <a:effectLst>
                  <a:glow rad="228600">
                    <a:prstClr val="white"/>
                  </a:glow>
                </a:effectLst>
                <a:latin typeface="HGSｺﾞｼｯｸE" panose="020B0900000000000000" pitchFamily="50" charset="-128"/>
              </a:rPr>
              <a:t>Pertsch</a:t>
            </a:r>
            <a:r>
              <a:rPr lang="fr-FR" altLang="ja-JP" sz="4000" dirty="0">
                <a:solidFill>
                  <a:srgbClr val="000000"/>
                </a:solidFill>
                <a:effectLst>
                  <a:glow rad="228600">
                    <a:prstClr val="white"/>
                  </a:glow>
                </a:effectLst>
                <a:latin typeface="HGSｺﾞｼｯｸE" panose="020B0900000000000000" pitchFamily="50" charset="-128"/>
              </a:rPr>
              <a:t>, K., </a:t>
            </a:r>
            <a:r>
              <a:rPr lang="fr-FR" altLang="ja-JP" sz="4000" dirty="0" err="1">
                <a:solidFill>
                  <a:srgbClr val="000000"/>
                </a:solidFill>
                <a:effectLst>
                  <a:glow rad="228600">
                    <a:prstClr val="white"/>
                  </a:glow>
                </a:effectLst>
                <a:latin typeface="HGSｺﾞｼｯｸE" panose="020B0900000000000000" pitchFamily="50" charset="-128"/>
              </a:rPr>
              <a:t>Karamcheti</a:t>
            </a:r>
            <a:r>
              <a:rPr lang="fr-FR" altLang="ja-JP" sz="4000" dirty="0">
                <a:solidFill>
                  <a:srgbClr val="000000"/>
                </a:solidFill>
                <a:effectLst>
                  <a:glow rad="228600">
                    <a:prstClr val="white"/>
                  </a:glow>
                </a:effectLst>
                <a:latin typeface="HGSｺﾞｼｯｸE" panose="020B0900000000000000" pitchFamily="50" charset="-128"/>
              </a:rPr>
              <a:t>, S., Xiao, </a:t>
            </a:r>
            <a:r>
              <a:rPr lang="fr-FR" altLang="ja-JP" sz="4000" dirty="0" err="1">
                <a:solidFill>
                  <a:srgbClr val="000000"/>
                </a:solidFill>
                <a:effectLst>
                  <a:glow rad="228600">
                    <a:prstClr val="white"/>
                  </a:glow>
                </a:effectLst>
                <a:latin typeface="HGSｺﾞｼｯｸE" panose="020B0900000000000000" pitchFamily="50" charset="-128"/>
              </a:rPr>
              <a:t>T</a:t>
            </a:r>
            <a:r>
              <a:rPr lang="fr-FR" altLang="ja-JP" sz="4000" dirty="0">
                <a:solidFill>
                  <a:srgbClr val="000000"/>
                </a:solidFill>
                <a:effectLst>
                  <a:glow rad="228600">
                    <a:prstClr val="white"/>
                  </a:glow>
                </a:effectLst>
                <a:latin typeface="HGSｺﾞｼｯｸE" panose="020B0900000000000000" pitchFamily="50" charset="-128"/>
              </a:rPr>
              <a:t>., Balakrishna, A., Nair, S., ... &amp; Finn, C. (2024). </a:t>
            </a:r>
            <a:r>
              <a:rPr lang="fr-FR" altLang="ja-JP" sz="4000" dirty="0" err="1">
                <a:solidFill>
                  <a:srgbClr val="000000"/>
                </a:solidFill>
                <a:effectLst>
                  <a:glow rad="228600">
                    <a:prstClr val="white"/>
                  </a:glow>
                </a:effectLst>
                <a:latin typeface="HGSｺﾞｼｯｸE" panose="020B0900000000000000" pitchFamily="50" charset="-128"/>
              </a:rPr>
              <a:t>OpenVLA</a:t>
            </a:r>
            <a:r>
              <a:rPr lang="fr-FR" altLang="ja-JP" sz="4000" dirty="0">
                <a:solidFill>
                  <a:srgbClr val="000000"/>
                </a:solidFill>
                <a:effectLst>
                  <a:glow rad="228600">
                    <a:prstClr val="white"/>
                  </a:glow>
                </a:effectLst>
                <a:latin typeface="HGSｺﾞｼｯｸE" panose="020B0900000000000000" pitchFamily="50" charset="-128"/>
              </a:rPr>
              <a:t>: An Open-Source Vision-</a:t>
            </a:r>
            <a:r>
              <a:rPr lang="fr-FR" altLang="ja-JP" sz="4000" dirty="0" err="1">
                <a:solidFill>
                  <a:srgbClr val="000000"/>
                </a:solidFill>
                <a:effectLst>
                  <a:glow rad="228600">
                    <a:prstClr val="white"/>
                  </a:glow>
                </a:effectLst>
                <a:latin typeface="HGSｺﾞｼｯｸE" panose="020B0900000000000000" pitchFamily="50" charset="-128"/>
              </a:rPr>
              <a:t>Language</a:t>
            </a:r>
            <a:r>
              <a:rPr lang="fr-FR" altLang="ja-JP" sz="4000" dirty="0">
                <a:solidFill>
                  <a:srgbClr val="000000"/>
                </a:solidFill>
                <a:effectLst>
                  <a:glow rad="228600">
                    <a:prstClr val="white"/>
                  </a:glow>
                </a:effectLst>
                <a:latin typeface="HGSｺﾞｼｯｸE" panose="020B0900000000000000" pitchFamily="50" charset="-128"/>
              </a:rPr>
              <a:t>-Action Model. </a:t>
            </a:r>
            <a:r>
              <a:rPr lang="fr-FR" altLang="ja-JP" sz="4000" dirty="0" err="1">
                <a:solidFill>
                  <a:srgbClr val="000000"/>
                </a:solidFill>
                <a:effectLst>
                  <a:glow rad="228600">
                    <a:prstClr val="white"/>
                  </a:glow>
                </a:effectLst>
                <a:latin typeface="HGSｺﾞｼｯｸE" panose="020B0900000000000000" pitchFamily="50" charset="-128"/>
              </a:rPr>
              <a:t>arXiv</a:t>
            </a:r>
            <a:r>
              <a:rPr lang="fr-FR" altLang="ja-JP" sz="4000" dirty="0">
                <a:solidFill>
                  <a:srgbClr val="000000"/>
                </a:solidFill>
                <a:effectLst>
                  <a:glow rad="228600">
                    <a:prstClr val="white"/>
                  </a:glow>
                </a:effectLst>
                <a:latin typeface="HGSｺﾞｼｯｸE" panose="020B0900000000000000" pitchFamily="50" charset="-128"/>
              </a:rPr>
              <a:t> </a:t>
            </a:r>
            <a:r>
              <a:rPr lang="fr-FR" altLang="ja-JP" sz="4000" dirty="0" err="1">
                <a:solidFill>
                  <a:srgbClr val="000000"/>
                </a:solidFill>
                <a:effectLst>
                  <a:glow rad="228600">
                    <a:prstClr val="white"/>
                  </a:glow>
                </a:effectLst>
                <a:latin typeface="HGSｺﾞｼｯｸE" panose="020B0900000000000000" pitchFamily="50" charset="-128"/>
              </a:rPr>
              <a:t>preprint</a:t>
            </a:r>
            <a:r>
              <a:rPr lang="fr-FR" altLang="ja-JP" sz="4000" dirty="0">
                <a:solidFill>
                  <a:srgbClr val="000000"/>
                </a:solidFill>
                <a:effectLst>
                  <a:glow rad="228600">
                    <a:prstClr val="white"/>
                  </a:glow>
                </a:effectLst>
                <a:latin typeface="HGSｺﾞｼｯｸE" panose="020B0900000000000000" pitchFamily="50" charset="-128"/>
              </a:rPr>
              <a:t> arXiv:2406.09246.</a:t>
            </a:r>
          </a:p>
        </p:txBody>
      </p:sp>
      <p:sp>
        <p:nvSpPr>
          <p:cNvPr id="9" name="Freeform 7" descr="図形  自動的に生成された説明">
            <a:extLst>
              <a:ext uri="{FF2B5EF4-FFF2-40B4-BE49-F238E27FC236}">
                <a16:creationId xmlns:a16="http://schemas.microsoft.com/office/drawing/2014/main" id="{F9EC3107-9AEB-8779-9B20-B02E80DE5866}"/>
              </a:ext>
            </a:extLst>
          </p:cNvPr>
          <p:cNvSpPr/>
          <p:nvPr/>
        </p:nvSpPr>
        <p:spPr>
          <a:xfrm>
            <a:off x="16764000" y="723900"/>
            <a:ext cx="980107" cy="903120"/>
          </a:xfrm>
          <a:custGeom>
            <a:avLst/>
            <a:gdLst/>
            <a:ahLst/>
            <a:cxnLst/>
            <a:rect l="l" t="t" r="r" b="b"/>
            <a:pathLst>
              <a:path w="809081" h="771738">
                <a:moveTo>
                  <a:pt x="0" y="0"/>
                </a:moveTo>
                <a:lnTo>
                  <a:pt x="809080" y="0"/>
                </a:lnTo>
                <a:lnTo>
                  <a:pt x="809080" y="771738"/>
                </a:lnTo>
                <a:lnTo>
                  <a:pt x="0" y="771738"/>
                </a:lnTo>
                <a:lnTo>
                  <a:pt x="0" y="0"/>
                </a:lnTo>
                <a:close/>
              </a:path>
            </a:pathLst>
          </a:custGeom>
          <a:blipFill>
            <a:blip r:embed="rId4"/>
            <a:stretch>
              <a:fillRect t="-403" b="-403"/>
            </a:stretch>
          </a:blipFill>
        </p:spPr>
        <p:txBody>
          <a:bodyPr/>
          <a:lstStyle/>
          <a:p>
            <a:endParaRPr lang="fr-FR"/>
          </a:p>
        </p:txBody>
      </p:sp>
    </p:spTree>
    <p:extLst>
      <p:ext uri="{BB962C8B-B14F-4D97-AF65-F5344CB8AC3E}">
        <p14:creationId xmlns:p14="http://schemas.microsoft.com/office/powerpoint/2010/main" val="1487089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The Open-VLA model architecture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10</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4" name="Image 3">
            <a:extLst>
              <a:ext uri="{FF2B5EF4-FFF2-40B4-BE49-F238E27FC236}">
                <a16:creationId xmlns:a16="http://schemas.microsoft.com/office/drawing/2014/main" id="{E0A25F9B-99AE-EEC5-5D53-F5E5142200C3}"/>
              </a:ext>
            </a:extLst>
          </p:cNvPr>
          <p:cNvPicPr>
            <a:picLocks noChangeAspect="1"/>
          </p:cNvPicPr>
          <p:nvPr/>
        </p:nvPicPr>
        <p:blipFill>
          <a:blip r:embed="rId3"/>
          <a:stretch>
            <a:fillRect/>
          </a:stretch>
        </p:blipFill>
        <p:spPr>
          <a:xfrm>
            <a:off x="129538" y="2247900"/>
            <a:ext cx="18028923" cy="6934200"/>
          </a:xfrm>
          <a:prstGeom prst="rect">
            <a:avLst/>
          </a:prstGeom>
        </p:spPr>
      </p:pic>
      <p:sp>
        <p:nvSpPr>
          <p:cNvPr id="7" name="Bulle rectangulaire à coins arrondis 6">
            <a:extLst>
              <a:ext uri="{FF2B5EF4-FFF2-40B4-BE49-F238E27FC236}">
                <a16:creationId xmlns:a16="http://schemas.microsoft.com/office/drawing/2014/main" id="{4542EDF9-DFB0-20C9-1769-2D2496B3E17D}"/>
              </a:ext>
            </a:extLst>
          </p:cNvPr>
          <p:cNvSpPr/>
          <p:nvPr/>
        </p:nvSpPr>
        <p:spPr>
          <a:xfrm>
            <a:off x="8534400" y="4724400"/>
            <a:ext cx="5943600" cy="1981200"/>
          </a:xfrm>
          <a:prstGeom prst="wedgeRoundRectCallout">
            <a:avLst>
              <a:gd name="adj1" fmla="val -54894"/>
              <a:gd name="adj2" fmla="val 66187"/>
              <a:gd name="adj3" fmla="val 16667"/>
            </a:avLst>
          </a:prstGeom>
          <a:solidFill>
            <a:schemeClr val="bg1"/>
          </a:solidFill>
          <a:ln w="254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a:solidFill>
                  <a:srgbClr val="000000"/>
                </a:solidFill>
                <a:latin typeface="Segoe UI Historic" panose="020B0502040204020203" pitchFamily="34" charset="0"/>
                <a:ea typeface="游ゴシック" panose="020B0400000000000000" pitchFamily="34" charset="-128"/>
              </a:rPr>
              <a:t>A </a:t>
            </a:r>
            <a:r>
              <a:rPr lang="fr-FR" sz="3200" b="1" dirty="0" err="1">
                <a:solidFill>
                  <a:srgbClr val="000000"/>
                </a:solidFill>
                <a:latin typeface="Segoe UI Historic" panose="020B0502040204020203" pitchFamily="34" charset="0"/>
                <a:ea typeface="游ゴシック" panose="020B0400000000000000" pitchFamily="34" charset="-128"/>
              </a:rPr>
              <a:t>projector</a:t>
            </a:r>
            <a:r>
              <a:rPr lang="fr-FR" sz="3200" dirty="0">
                <a:solidFill>
                  <a:srgbClr val="000000"/>
                </a:solidFill>
                <a:latin typeface="Segoe UI Historic" panose="020B0502040204020203" pitchFamily="34" charset="0"/>
                <a:ea typeface="游ゴシック" panose="020B0400000000000000" pitchFamily="34" charset="-128"/>
              </a:rPr>
              <a:t> to </a:t>
            </a:r>
            <a:r>
              <a:rPr lang="fr-FR" sz="3200" dirty="0" err="1">
                <a:solidFill>
                  <a:srgbClr val="000000"/>
                </a:solidFill>
                <a:latin typeface="Segoe UI Historic" panose="020B0502040204020203" pitchFamily="34" charset="0"/>
                <a:ea typeface="游ゴシック" panose="020B0400000000000000" pitchFamily="34" charset="-128"/>
              </a:rPr>
              <a:t>map</a:t>
            </a:r>
            <a:r>
              <a:rPr lang="fr-FR" sz="3200" dirty="0">
                <a:solidFill>
                  <a:srgbClr val="000000"/>
                </a:solidFill>
                <a:latin typeface="Segoe UI Historic" panose="020B0502040204020203" pitchFamily="34" charset="0"/>
                <a:ea typeface="游ゴシック" panose="020B0400000000000000" pitchFamily="34" charset="-128"/>
              </a:rPr>
              <a:t> the </a:t>
            </a:r>
            <a:r>
              <a:rPr lang="fr-FR" sz="3200" dirty="0" err="1">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embeddings</a:t>
            </a:r>
            <a:r>
              <a:rPr lang="fr-FR" sz="3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fr-FR" sz="3200" dirty="0" err="1">
                <a:effectLst/>
                <a:latin typeface="Segoe UI Historic" panose="020B0502040204020203" pitchFamily="34" charset="0"/>
                <a:ea typeface="Segoe UI Historic" panose="020B0502040204020203" pitchFamily="34" charset="0"/>
                <a:cs typeface="Segoe UI Historic" panose="020B0502040204020203" pitchFamily="34" charset="0"/>
              </a:rPr>
              <a:t>into</a:t>
            </a:r>
            <a:r>
              <a:rPr lang="fr-FR" sz="3200" dirty="0">
                <a:effectLst/>
                <a:latin typeface="Segoe UI Historic" panose="020B0502040204020203" pitchFamily="34" charset="0"/>
                <a:ea typeface="Segoe UI Historic" panose="020B0502040204020203" pitchFamily="34" charset="0"/>
                <a:cs typeface="Segoe UI Historic" panose="020B0502040204020203" pitchFamily="34" charset="0"/>
              </a:rPr>
              <a:t> the input </a:t>
            </a:r>
            <a:r>
              <a:rPr lang="fr-FR" sz="3200" dirty="0" err="1">
                <a:effectLst/>
                <a:latin typeface="Segoe UI Historic" panose="020B0502040204020203" pitchFamily="34" charset="0"/>
                <a:ea typeface="Segoe UI Historic" panose="020B0502040204020203" pitchFamily="34" charset="0"/>
                <a:cs typeface="Segoe UI Historic" panose="020B0502040204020203" pitchFamily="34" charset="0"/>
              </a:rPr>
              <a:t>space</a:t>
            </a:r>
            <a:r>
              <a:rPr lang="fr-FR" sz="3200" dirty="0">
                <a:effectLst/>
                <a:latin typeface="Segoe UI Historic" panose="020B0502040204020203" pitchFamily="34" charset="0"/>
                <a:ea typeface="Segoe UI Historic" panose="020B0502040204020203" pitchFamily="34" charset="0"/>
                <a:cs typeface="Segoe UI Historic" panose="020B0502040204020203" pitchFamily="34" charset="0"/>
              </a:rPr>
              <a:t> </a:t>
            </a:r>
            <a:endParaRPr lang="fr-FR" sz="32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56445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The Open-VLA model architecture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11</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4" name="Image 3">
            <a:extLst>
              <a:ext uri="{FF2B5EF4-FFF2-40B4-BE49-F238E27FC236}">
                <a16:creationId xmlns:a16="http://schemas.microsoft.com/office/drawing/2014/main" id="{E0A25F9B-99AE-EEC5-5D53-F5E5142200C3}"/>
              </a:ext>
            </a:extLst>
          </p:cNvPr>
          <p:cNvPicPr>
            <a:picLocks noChangeAspect="1"/>
          </p:cNvPicPr>
          <p:nvPr/>
        </p:nvPicPr>
        <p:blipFill>
          <a:blip r:embed="rId3"/>
          <a:stretch>
            <a:fillRect/>
          </a:stretch>
        </p:blipFill>
        <p:spPr>
          <a:xfrm>
            <a:off x="129538" y="2247900"/>
            <a:ext cx="18028923" cy="6934200"/>
          </a:xfrm>
          <a:prstGeom prst="rect">
            <a:avLst/>
          </a:prstGeom>
        </p:spPr>
      </p:pic>
      <p:sp>
        <p:nvSpPr>
          <p:cNvPr id="7" name="Bulle rectangulaire à coins arrondis 6">
            <a:extLst>
              <a:ext uri="{FF2B5EF4-FFF2-40B4-BE49-F238E27FC236}">
                <a16:creationId xmlns:a16="http://schemas.microsoft.com/office/drawing/2014/main" id="{4542EDF9-DFB0-20C9-1769-2D2496B3E17D}"/>
              </a:ext>
            </a:extLst>
          </p:cNvPr>
          <p:cNvSpPr/>
          <p:nvPr/>
        </p:nvSpPr>
        <p:spPr>
          <a:xfrm>
            <a:off x="9296400" y="6819900"/>
            <a:ext cx="4876800" cy="1524000"/>
          </a:xfrm>
          <a:prstGeom prst="wedgeRoundRectCallout">
            <a:avLst>
              <a:gd name="adj1" fmla="val -35195"/>
              <a:gd name="adj2" fmla="val -130583"/>
              <a:gd name="adj3" fmla="val 16667"/>
            </a:avLst>
          </a:prstGeom>
          <a:solidFill>
            <a:schemeClr val="bg1"/>
          </a:solidFill>
          <a:ln w="254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a:solidFill>
                  <a:srgbClr val="000000"/>
                </a:solidFill>
                <a:latin typeface="Segoe UI Historic" panose="020B0502040204020203" pitchFamily="34" charset="0"/>
                <a:ea typeface="游ゴシック" panose="020B0400000000000000" pitchFamily="34" charset="-128"/>
              </a:rPr>
              <a:t>A Large </a:t>
            </a:r>
            <a:r>
              <a:rPr lang="fr-FR" sz="3200" dirty="0" err="1">
                <a:solidFill>
                  <a:srgbClr val="000000"/>
                </a:solidFill>
                <a:latin typeface="Segoe UI Historic" panose="020B0502040204020203" pitchFamily="34" charset="0"/>
                <a:ea typeface="游ゴシック" panose="020B0400000000000000" pitchFamily="34" charset="-128"/>
              </a:rPr>
              <a:t>Language</a:t>
            </a:r>
            <a:r>
              <a:rPr lang="fr-FR" sz="3200" dirty="0">
                <a:solidFill>
                  <a:srgbClr val="000000"/>
                </a:solidFill>
                <a:latin typeface="Segoe UI Historic" panose="020B0502040204020203" pitchFamily="34" charset="0"/>
                <a:ea typeface="游ゴシック" panose="020B0400000000000000" pitchFamily="34" charset="-128"/>
              </a:rPr>
              <a:t> Model (</a:t>
            </a:r>
            <a:r>
              <a:rPr lang="fr-FR" sz="3200" b="1" dirty="0">
                <a:solidFill>
                  <a:srgbClr val="000000"/>
                </a:solidFill>
                <a:latin typeface="Segoe UI Historic" panose="020B0502040204020203" pitchFamily="34" charset="0"/>
                <a:ea typeface="游ゴシック" panose="020B0400000000000000" pitchFamily="34" charset="-128"/>
              </a:rPr>
              <a:t>LLM</a:t>
            </a:r>
            <a:r>
              <a:rPr lang="fr-FR" sz="3200" dirty="0">
                <a:solidFill>
                  <a:srgbClr val="000000"/>
                </a:solidFill>
                <a:latin typeface="Segoe UI Historic" panose="020B0502040204020203" pitchFamily="34" charset="0"/>
                <a:ea typeface="游ゴシック" panose="020B0400000000000000" pitchFamily="34" charset="-128"/>
              </a:rPr>
              <a:t>) backbone</a:t>
            </a:r>
          </a:p>
        </p:txBody>
      </p:sp>
    </p:spTree>
    <p:extLst>
      <p:ext uri="{BB962C8B-B14F-4D97-AF65-F5344CB8AC3E}">
        <p14:creationId xmlns:p14="http://schemas.microsoft.com/office/powerpoint/2010/main" val="78841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The Open-VLA model architecture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12</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4" name="Image 3">
            <a:extLst>
              <a:ext uri="{FF2B5EF4-FFF2-40B4-BE49-F238E27FC236}">
                <a16:creationId xmlns:a16="http://schemas.microsoft.com/office/drawing/2014/main" id="{E0A25F9B-99AE-EEC5-5D53-F5E5142200C3}"/>
              </a:ext>
            </a:extLst>
          </p:cNvPr>
          <p:cNvPicPr>
            <a:picLocks noChangeAspect="1"/>
          </p:cNvPicPr>
          <p:nvPr/>
        </p:nvPicPr>
        <p:blipFill>
          <a:blip r:embed="rId3"/>
          <a:stretch>
            <a:fillRect/>
          </a:stretch>
        </p:blipFill>
        <p:spPr>
          <a:xfrm>
            <a:off x="129538" y="2247900"/>
            <a:ext cx="18028923" cy="6934200"/>
          </a:xfrm>
          <a:prstGeom prst="rect">
            <a:avLst/>
          </a:prstGeom>
        </p:spPr>
      </p:pic>
      <p:sp>
        <p:nvSpPr>
          <p:cNvPr id="7" name="Bulle rectangulaire à coins arrondis 6">
            <a:extLst>
              <a:ext uri="{FF2B5EF4-FFF2-40B4-BE49-F238E27FC236}">
                <a16:creationId xmlns:a16="http://schemas.microsoft.com/office/drawing/2014/main" id="{4542EDF9-DFB0-20C9-1769-2D2496B3E17D}"/>
              </a:ext>
            </a:extLst>
          </p:cNvPr>
          <p:cNvSpPr/>
          <p:nvPr/>
        </p:nvSpPr>
        <p:spPr>
          <a:xfrm>
            <a:off x="4800600" y="3238500"/>
            <a:ext cx="5257800" cy="1905000"/>
          </a:xfrm>
          <a:prstGeom prst="wedgeRoundRectCallout">
            <a:avLst>
              <a:gd name="adj1" fmla="val 89680"/>
              <a:gd name="adj2" fmla="val -35783"/>
              <a:gd name="adj3" fmla="val 16667"/>
            </a:avLst>
          </a:prstGeom>
          <a:solidFill>
            <a:schemeClr val="bg1"/>
          </a:solidFill>
          <a:ln w="254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fr-FR" sz="3600" dirty="0" err="1">
                <a:latin typeface="NimbusRomNo9L"/>
              </a:rPr>
              <a:t>C</a:t>
            </a:r>
            <a:r>
              <a:rPr lang="fr-FR" sz="3200" dirty="0" err="1">
                <a:effectLst/>
                <a:latin typeface="NimbusRomNo9L"/>
              </a:rPr>
              <a:t>ontinuous</a:t>
            </a:r>
            <a:r>
              <a:rPr lang="fr-FR" sz="3200" dirty="0">
                <a:effectLst/>
                <a:latin typeface="NimbusRomNo9L"/>
              </a:rPr>
              <a:t> robot actions are </a:t>
            </a:r>
            <a:r>
              <a:rPr lang="fr-FR" sz="3200" dirty="0" err="1">
                <a:effectLst/>
                <a:latin typeface="NimbusRomNo9L"/>
              </a:rPr>
              <a:t>mapped</a:t>
            </a:r>
            <a:r>
              <a:rPr lang="fr-FR" sz="3200" dirty="0">
                <a:effectLst/>
                <a:latin typeface="NimbusRomNo9L"/>
              </a:rPr>
              <a:t>  to the 256 least </a:t>
            </a:r>
            <a:r>
              <a:rPr lang="fr-FR" sz="3200" dirty="0" err="1">
                <a:effectLst/>
                <a:latin typeface="NimbusRomNo9L"/>
              </a:rPr>
              <a:t>used</a:t>
            </a:r>
            <a:r>
              <a:rPr lang="fr-FR" sz="3200" dirty="0">
                <a:effectLst/>
                <a:latin typeface="NimbusRomNo9L"/>
              </a:rPr>
              <a:t> </a:t>
            </a:r>
            <a:r>
              <a:rPr lang="fr-FR" sz="3200" dirty="0" err="1">
                <a:effectLst/>
                <a:latin typeface="NimbusRomNo9L"/>
              </a:rPr>
              <a:t>tokens</a:t>
            </a:r>
            <a:r>
              <a:rPr lang="fr-FR" sz="3200" dirty="0">
                <a:effectLst/>
                <a:latin typeface="NimbusRomNo9L"/>
              </a:rPr>
              <a:t> </a:t>
            </a:r>
            <a:endParaRPr lang="fr-FR" sz="3200" dirty="0"/>
          </a:p>
        </p:txBody>
      </p:sp>
    </p:spTree>
    <p:extLst>
      <p:ext uri="{BB962C8B-B14F-4D97-AF65-F5344CB8AC3E}">
        <p14:creationId xmlns:p14="http://schemas.microsoft.com/office/powerpoint/2010/main" val="136793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Training procedure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13</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5" name="Image 4">
            <a:extLst>
              <a:ext uri="{FF2B5EF4-FFF2-40B4-BE49-F238E27FC236}">
                <a16:creationId xmlns:a16="http://schemas.microsoft.com/office/drawing/2014/main" id="{E365BAE7-44A1-0D3B-E21A-0BDEAC5BBCF9}"/>
              </a:ext>
            </a:extLst>
          </p:cNvPr>
          <p:cNvPicPr>
            <a:picLocks noChangeAspect="1"/>
          </p:cNvPicPr>
          <p:nvPr/>
        </p:nvPicPr>
        <p:blipFill>
          <a:blip r:embed="rId3"/>
          <a:stretch>
            <a:fillRect/>
          </a:stretch>
        </p:blipFill>
        <p:spPr>
          <a:xfrm>
            <a:off x="483108" y="4625995"/>
            <a:ext cx="16535400" cy="4582906"/>
          </a:xfrm>
          <a:prstGeom prst="rect">
            <a:avLst/>
          </a:prstGeom>
        </p:spPr>
      </p:pic>
      <p:sp>
        <p:nvSpPr>
          <p:cNvPr id="7" name="ZoneTexte 6">
            <a:extLst>
              <a:ext uri="{FF2B5EF4-FFF2-40B4-BE49-F238E27FC236}">
                <a16:creationId xmlns:a16="http://schemas.microsoft.com/office/drawing/2014/main" id="{FE0553E7-51CE-1242-308B-97D452836E8D}"/>
              </a:ext>
            </a:extLst>
          </p:cNvPr>
          <p:cNvSpPr txBox="1"/>
          <p:nvPr/>
        </p:nvSpPr>
        <p:spPr>
          <a:xfrm>
            <a:off x="685800" y="2171700"/>
            <a:ext cx="12725400" cy="2431435"/>
          </a:xfrm>
          <a:prstGeom prst="rect">
            <a:avLst/>
          </a:prstGeom>
          <a:noFill/>
        </p:spPr>
        <p:txBody>
          <a:bodyPr wrap="square" rtlCol="0">
            <a:spAutoFit/>
          </a:bodyPr>
          <a:lstStyle/>
          <a:p>
            <a:pPr marL="342900" indent="-342900">
              <a:buFont typeface="Wingdings" pitchFamily="2" charset="2"/>
              <a:buChar char="§"/>
            </a:pPr>
            <a:r>
              <a:rPr kumimoji="1" lang="fr-FR" altLang="ja-JP" sz="3200" dirty="0" err="1">
                <a:solidFill>
                  <a:srgbClr val="000000"/>
                </a:solidFill>
                <a:latin typeface="Segoe UI Historic" panose="020B0502040204020203" pitchFamily="34" charset="0"/>
                <a:ea typeface="游ゴシック" panose="020B0400000000000000" pitchFamily="34" charset="-128"/>
              </a:rPr>
              <a:t>Trained</a:t>
            </a:r>
            <a:r>
              <a:rPr kumimoji="1" lang="fr-FR" altLang="ja-JP" sz="3200" dirty="0">
                <a:solidFill>
                  <a:srgbClr val="000000"/>
                </a:solidFill>
                <a:latin typeface="Segoe UI Historic" panose="020B0502040204020203" pitchFamily="34" charset="0"/>
                <a:ea typeface="游ゴシック" panose="020B0400000000000000" pitchFamily="34" charset="-128"/>
              </a:rPr>
              <a:t> on : </a:t>
            </a:r>
          </a:p>
          <a:p>
            <a:pPr marL="800100" lvl="1" indent="-342900">
              <a:buFont typeface="Wingdings" pitchFamily="2" charset="2"/>
              <a:buChar char="§"/>
            </a:pPr>
            <a:r>
              <a:rPr kumimoji="1" lang="fr-FR" altLang="ja-JP" sz="3200" dirty="0" err="1">
                <a:solidFill>
                  <a:srgbClr val="000000"/>
                </a:solidFill>
                <a:latin typeface="Segoe UI Historic" panose="020B0502040204020203" pitchFamily="34" charset="0"/>
                <a:ea typeface="游ゴシック" panose="020B0400000000000000" pitchFamily="34" charset="-128"/>
              </a:rPr>
              <a:t>Almost</a:t>
            </a:r>
            <a:r>
              <a:rPr kumimoji="1" lang="fr-FR" altLang="ja-JP" sz="3200" dirty="0">
                <a:solidFill>
                  <a:srgbClr val="000000"/>
                </a:solidFill>
                <a:latin typeface="Segoe UI Historic" panose="020B0502040204020203" pitchFamily="34" charset="0"/>
                <a:ea typeface="游ゴシック" panose="020B0400000000000000" pitchFamily="34" charset="-128"/>
              </a:rPr>
              <a:t> 1M Episodes</a:t>
            </a:r>
          </a:p>
          <a:p>
            <a:pPr marL="800100" lvl="1" indent="-342900">
              <a:buFont typeface="Wingdings" pitchFamily="2" charset="2"/>
              <a:buChar char="§"/>
            </a:pPr>
            <a:r>
              <a:rPr kumimoji="1" lang="fr-FR" altLang="ja-JP" sz="3200" dirty="0">
                <a:solidFill>
                  <a:srgbClr val="000000"/>
                </a:solidFill>
                <a:latin typeface="Segoe UI Historic" panose="020B0502040204020203" pitchFamily="34" charset="0"/>
                <a:ea typeface="游ゴシック" panose="020B0400000000000000" pitchFamily="34" charset="-128"/>
              </a:rPr>
              <a:t>64 A100 </a:t>
            </a:r>
            <a:r>
              <a:rPr kumimoji="1" lang="fr-FR" altLang="ja-JP" sz="3200" dirty="0" err="1">
                <a:solidFill>
                  <a:srgbClr val="000000"/>
                </a:solidFill>
                <a:latin typeface="Segoe UI Historic" panose="020B0502040204020203" pitchFamily="34" charset="0"/>
                <a:ea typeface="游ゴシック" panose="020B0400000000000000" pitchFamily="34" charset="-128"/>
              </a:rPr>
              <a:t>GPUs</a:t>
            </a:r>
            <a:r>
              <a:rPr kumimoji="1" lang="fr-FR" altLang="ja-JP" sz="3200" dirty="0">
                <a:solidFill>
                  <a:srgbClr val="000000"/>
                </a:solidFill>
                <a:latin typeface="Segoe UI Historic" panose="020B0502040204020203" pitchFamily="34" charset="0"/>
                <a:ea typeface="游ゴシック" panose="020B0400000000000000" pitchFamily="34" charset="-128"/>
              </a:rPr>
              <a:t> for 14 </a:t>
            </a:r>
            <a:r>
              <a:rPr kumimoji="1" lang="fr-FR" altLang="ja-JP" sz="3200" dirty="0" err="1">
                <a:solidFill>
                  <a:srgbClr val="000000"/>
                </a:solidFill>
                <a:latin typeface="Segoe UI Historic" panose="020B0502040204020203" pitchFamily="34" charset="0"/>
                <a:ea typeface="游ゴシック" panose="020B0400000000000000" pitchFamily="34" charset="-128"/>
              </a:rPr>
              <a:t>days</a:t>
            </a:r>
            <a:endParaRPr kumimoji="1" lang="fr-FR" altLang="ja-JP" sz="3200" dirty="0">
              <a:solidFill>
                <a:srgbClr val="000000"/>
              </a:solidFill>
              <a:latin typeface="Segoe UI Historic" panose="020B0502040204020203" pitchFamily="34" charset="0"/>
              <a:ea typeface="游ゴシック" panose="020B0400000000000000" pitchFamily="34" charset="-128"/>
            </a:endParaRPr>
          </a:p>
          <a:p>
            <a:pPr marL="800100" lvl="1" indent="-342900">
              <a:buFont typeface="Wingdings" pitchFamily="2" charset="2"/>
              <a:buChar char="§"/>
            </a:pPr>
            <a:r>
              <a:rPr kumimoji="1" lang="fr-FR" altLang="ja-JP" sz="3200" dirty="0">
                <a:solidFill>
                  <a:srgbClr val="000000"/>
                </a:solidFill>
                <a:latin typeface="Segoe UI Historic" panose="020B0502040204020203" pitchFamily="34" charset="0"/>
                <a:ea typeface="游ゴシック" panose="020B0400000000000000" pitchFamily="34" charset="-128"/>
              </a:rPr>
              <a:t>27 </a:t>
            </a:r>
            <a:r>
              <a:rPr kumimoji="1" lang="fr-FR" altLang="ja-JP" sz="3200" dirty="0" err="1">
                <a:solidFill>
                  <a:srgbClr val="000000"/>
                </a:solidFill>
                <a:latin typeface="Segoe UI Historic" panose="020B0502040204020203" pitchFamily="34" charset="0"/>
                <a:ea typeface="游ゴシック" panose="020B0400000000000000" pitchFamily="34" charset="-128"/>
              </a:rPr>
              <a:t>epochs</a:t>
            </a:r>
            <a:endParaRPr kumimoji="1" lang="ja-JP" altLang="en-US" sz="3200">
              <a:solidFill>
                <a:srgbClr val="000000"/>
              </a:solidFill>
              <a:latin typeface="Segoe UI Historic" panose="020B0502040204020203" pitchFamily="34" charset="0"/>
              <a:ea typeface="游ゴシック" panose="020B0400000000000000" pitchFamily="34" charset="-128"/>
            </a:endParaRPr>
          </a:p>
          <a:p>
            <a:pPr algn="l"/>
            <a:endParaRPr kumimoji="1" lang="fr-FR" sz="2400" dirty="0">
              <a:latin typeface="Segoe UI Historic" panose="020B0502040204020203" pitchFamily="34" charset="0"/>
              <a:ea typeface="游ゴシック" panose="020B0400000000000000" pitchFamily="34" charset="-128"/>
            </a:endParaRPr>
          </a:p>
        </p:txBody>
      </p:sp>
    </p:spTree>
    <p:extLst>
      <p:ext uri="{BB962C8B-B14F-4D97-AF65-F5344CB8AC3E}">
        <p14:creationId xmlns:p14="http://schemas.microsoft.com/office/powerpoint/2010/main" val="116366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Fine-tuning procedure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14</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7" name="ZoneTexte 6">
            <a:extLst>
              <a:ext uri="{FF2B5EF4-FFF2-40B4-BE49-F238E27FC236}">
                <a16:creationId xmlns:a16="http://schemas.microsoft.com/office/drawing/2014/main" id="{FE0553E7-51CE-1242-308B-97D452836E8D}"/>
              </a:ext>
            </a:extLst>
          </p:cNvPr>
          <p:cNvSpPr txBox="1"/>
          <p:nvPr/>
        </p:nvSpPr>
        <p:spPr>
          <a:xfrm>
            <a:off x="685800" y="2171700"/>
            <a:ext cx="12725400" cy="2431435"/>
          </a:xfrm>
          <a:prstGeom prst="rect">
            <a:avLst/>
          </a:prstGeom>
          <a:noFill/>
        </p:spPr>
        <p:txBody>
          <a:bodyPr wrap="square" rtlCol="0">
            <a:spAutoFit/>
          </a:bodyPr>
          <a:lstStyle/>
          <a:p>
            <a:pPr marL="342900" indent="-342900">
              <a:buFont typeface="Wingdings" pitchFamily="2" charset="2"/>
              <a:buChar char="§"/>
            </a:pPr>
            <a:r>
              <a:rPr kumimoji="1" lang="fr-FR" altLang="ja-JP" sz="3200" dirty="0">
                <a:solidFill>
                  <a:srgbClr val="000000"/>
                </a:solidFill>
                <a:latin typeface="Segoe UI Historic" panose="020B0502040204020203" pitchFamily="34" charset="0"/>
                <a:ea typeface="游ゴシック" panose="020B0400000000000000" pitchFamily="34" charset="-128"/>
              </a:rPr>
              <a:t>The full fine-tuning </a:t>
            </a:r>
            <a:r>
              <a:rPr kumimoji="1" lang="fr-FR" altLang="ja-JP" sz="3200" dirty="0" err="1">
                <a:solidFill>
                  <a:srgbClr val="000000"/>
                </a:solidFill>
                <a:latin typeface="Segoe UI Historic" panose="020B0502040204020203" pitchFamily="34" charset="0"/>
                <a:ea typeface="游ゴシック" panose="020B0400000000000000" pitchFamily="34" charset="-128"/>
              </a:rPr>
              <a:t>requires</a:t>
            </a:r>
            <a:r>
              <a:rPr kumimoji="1" lang="fr-FR" altLang="ja-JP" sz="3200" dirty="0">
                <a:solidFill>
                  <a:srgbClr val="000000"/>
                </a:solidFill>
                <a:latin typeface="Segoe UI Historic" panose="020B0502040204020203" pitchFamily="34" charset="0"/>
                <a:ea typeface="游ゴシック" panose="020B0400000000000000" pitchFamily="34" charset="-128"/>
              </a:rPr>
              <a:t> high </a:t>
            </a:r>
            <a:r>
              <a:rPr kumimoji="1" lang="fr-FR" altLang="ja-JP" sz="3200" dirty="0" err="1">
                <a:solidFill>
                  <a:srgbClr val="000000"/>
                </a:solidFill>
                <a:latin typeface="Segoe UI Historic" panose="020B0502040204020203" pitchFamily="34" charset="0"/>
                <a:ea typeface="游ゴシック" panose="020B0400000000000000" pitchFamily="34" charset="-128"/>
              </a:rPr>
              <a:t>computed</a:t>
            </a:r>
            <a:endParaRPr kumimoji="1" lang="fr-FR" altLang="ja-JP" sz="3200" dirty="0">
              <a:solidFill>
                <a:srgbClr val="000000"/>
              </a:solidFill>
              <a:latin typeface="Segoe UI Historic" panose="020B0502040204020203" pitchFamily="34" charset="0"/>
              <a:ea typeface="游ゴシック" panose="020B0400000000000000" pitchFamily="34" charset="-128"/>
            </a:endParaRPr>
          </a:p>
          <a:p>
            <a:pPr marL="800100" lvl="1" indent="-342900">
              <a:buFont typeface="Wingdings" pitchFamily="2" charset="2"/>
              <a:buChar char="§"/>
            </a:pPr>
            <a:r>
              <a:rPr kumimoji="1" lang="fr-FR" altLang="ja-JP" sz="3200" dirty="0">
                <a:solidFill>
                  <a:srgbClr val="000000"/>
                </a:solidFill>
                <a:latin typeface="Segoe UI Historic" panose="020B0502040204020203" pitchFamily="34" charset="0"/>
                <a:ea typeface="游ゴシック" panose="020B0400000000000000" pitchFamily="34" charset="-128"/>
              </a:rPr>
              <a:t>8 A100 </a:t>
            </a:r>
            <a:r>
              <a:rPr kumimoji="1" lang="fr-FR" altLang="ja-JP" sz="3200" dirty="0" err="1">
                <a:solidFill>
                  <a:srgbClr val="000000"/>
                </a:solidFill>
                <a:latin typeface="Segoe UI Historic" panose="020B0502040204020203" pitchFamily="34" charset="0"/>
                <a:ea typeface="游ゴシック" panose="020B0400000000000000" pitchFamily="34" charset="-128"/>
              </a:rPr>
              <a:t>GPUs</a:t>
            </a:r>
            <a:r>
              <a:rPr kumimoji="1" lang="fr-FR" altLang="ja-JP" sz="3200" dirty="0">
                <a:solidFill>
                  <a:srgbClr val="000000"/>
                </a:solidFill>
                <a:latin typeface="Segoe UI Historic" panose="020B0502040204020203" pitchFamily="34" charset="0"/>
                <a:ea typeface="游ゴシック" panose="020B0400000000000000" pitchFamily="34" charset="-128"/>
              </a:rPr>
              <a:t> for 5-15 </a:t>
            </a:r>
            <a:r>
              <a:rPr kumimoji="1" lang="fr-FR" altLang="ja-JP" sz="3200" dirty="0" err="1">
                <a:solidFill>
                  <a:srgbClr val="000000"/>
                </a:solidFill>
                <a:latin typeface="Segoe UI Historic" panose="020B0502040204020203" pitchFamily="34" charset="0"/>
                <a:ea typeface="游ゴシック" panose="020B0400000000000000" pitchFamily="34" charset="-128"/>
              </a:rPr>
              <a:t>hours</a:t>
            </a:r>
            <a:endParaRPr kumimoji="1" lang="fr-FR" altLang="ja-JP" sz="3200" dirty="0">
              <a:solidFill>
                <a:srgbClr val="000000"/>
              </a:solidFill>
              <a:latin typeface="Segoe UI Historic" panose="020B0502040204020203" pitchFamily="34" charset="0"/>
              <a:ea typeface="游ゴシック" panose="020B0400000000000000" pitchFamily="34" charset="-128"/>
            </a:endParaRPr>
          </a:p>
          <a:p>
            <a:pPr marL="342900" indent="-342900">
              <a:buFont typeface="Wingdings" pitchFamily="2" charset="2"/>
              <a:buChar char="§"/>
            </a:pPr>
            <a:r>
              <a:rPr kumimoji="1" lang="fr-FR" altLang="ja-JP" sz="3200" dirty="0" err="1">
                <a:solidFill>
                  <a:srgbClr val="000000"/>
                </a:solidFill>
                <a:latin typeface="Segoe UI Historic" panose="020B0502040204020203" pitchFamily="34" charset="0"/>
                <a:ea typeface="游ゴシック" panose="020B0400000000000000" pitchFamily="34" charset="-128"/>
              </a:rPr>
              <a:t>With</a:t>
            </a:r>
            <a:r>
              <a:rPr kumimoji="1" lang="fr-FR" altLang="ja-JP" sz="3200" dirty="0">
                <a:solidFill>
                  <a:srgbClr val="000000"/>
                </a:solidFill>
                <a:latin typeface="Segoe UI Historic" panose="020B0502040204020203" pitchFamily="34" charset="0"/>
                <a:ea typeface="游ゴシック" panose="020B0400000000000000" pitchFamily="34" charset="-128"/>
              </a:rPr>
              <a:t> </a:t>
            </a:r>
            <a:r>
              <a:rPr kumimoji="1" lang="fr-FR" altLang="ja-JP" sz="3200" dirty="0" err="1">
                <a:solidFill>
                  <a:srgbClr val="000000"/>
                </a:solidFill>
                <a:latin typeface="Segoe UI Historic" panose="020B0502040204020203" pitchFamily="34" charset="0"/>
                <a:ea typeface="游ゴシック" panose="020B0400000000000000" pitchFamily="34" charset="-128"/>
              </a:rPr>
              <a:t>LoRA</a:t>
            </a:r>
            <a:r>
              <a:rPr kumimoji="1" lang="fr-FR" altLang="ja-JP" sz="3200" dirty="0">
                <a:solidFill>
                  <a:srgbClr val="000000"/>
                </a:solidFill>
                <a:latin typeface="Segoe UI Historic" panose="020B0502040204020203" pitchFamily="34" charset="0"/>
                <a:ea typeface="游ゴシック" panose="020B0400000000000000" pitchFamily="34" charset="-128"/>
              </a:rPr>
              <a:t>, </a:t>
            </a:r>
            <a:r>
              <a:rPr kumimoji="1" lang="fr-FR" altLang="ja-JP" sz="3200" dirty="0" err="1">
                <a:solidFill>
                  <a:srgbClr val="000000"/>
                </a:solidFill>
                <a:latin typeface="Segoe UI Historic" panose="020B0502040204020203" pitchFamily="34" charset="0"/>
                <a:ea typeface="游ゴシック" panose="020B0400000000000000" pitchFamily="34" charset="-128"/>
              </a:rPr>
              <a:t>faster</a:t>
            </a:r>
            <a:r>
              <a:rPr kumimoji="1" lang="fr-FR" altLang="ja-JP" sz="3200" dirty="0">
                <a:solidFill>
                  <a:srgbClr val="000000"/>
                </a:solidFill>
                <a:latin typeface="Segoe UI Historic" panose="020B0502040204020203" pitchFamily="34" charset="0"/>
                <a:ea typeface="游ゴシック" panose="020B0400000000000000" pitchFamily="34" charset="-128"/>
              </a:rPr>
              <a:t> and the performances are </a:t>
            </a:r>
            <a:r>
              <a:rPr kumimoji="1" lang="fr-FR" altLang="ja-JP" sz="3200" dirty="0" err="1">
                <a:solidFill>
                  <a:srgbClr val="000000"/>
                </a:solidFill>
                <a:latin typeface="Segoe UI Historic" panose="020B0502040204020203" pitchFamily="34" charset="0"/>
                <a:ea typeface="游ゴシック" panose="020B0400000000000000" pitchFamily="34" charset="-128"/>
              </a:rPr>
              <a:t>almost</a:t>
            </a:r>
            <a:r>
              <a:rPr kumimoji="1" lang="fr-FR" altLang="ja-JP" sz="3200" dirty="0">
                <a:solidFill>
                  <a:srgbClr val="000000"/>
                </a:solidFill>
                <a:latin typeface="Segoe UI Historic" panose="020B0502040204020203" pitchFamily="34" charset="0"/>
                <a:ea typeface="游ゴシック" panose="020B0400000000000000" pitchFamily="34" charset="-128"/>
              </a:rPr>
              <a:t> </a:t>
            </a:r>
            <a:r>
              <a:rPr kumimoji="1" lang="fr-FR" altLang="ja-JP" sz="3200" dirty="0" err="1">
                <a:solidFill>
                  <a:srgbClr val="000000"/>
                </a:solidFill>
                <a:latin typeface="Segoe UI Historic" panose="020B0502040204020203" pitchFamily="34" charset="0"/>
                <a:ea typeface="游ゴシック" panose="020B0400000000000000" pitchFamily="34" charset="-128"/>
              </a:rPr>
              <a:t>equivalent</a:t>
            </a:r>
            <a:endParaRPr kumimoji="1" lang="fr-FR" altLang="ja-JP" sz="3200" dirty="0">
              <a:solidFill>
                <a:srgbClr val="000000"/>
              </a:solidFill>
              <a:latin typeface="Segoe UI Historic" panose="020B0502040204020203" pitchFamily="34" charset="0"/>
              <a:ea typeface="游ゴシック" panose="020B0400000000000000" pitchFamily="34" charset="-128"/>
            </a:endParaRPr>
          </a:p>
          <a:p>
            <a:pPr marL="800100" lvl="1" indent="-342900">
              <a:buFont typeface="Wingdings" pitchFamily="2" charset="2"/>
              <a:buChar char="§"/>
            </a:pPr>
            <a:r>
              <a:rPr kumimoji="1" lang="fr-FR" altLang="ja-JP" sz="3200" dirty="0">
                <a:solidFill>
                  <a:srgbClr val="000000"/>
                </a:solidFill>
                <a:latin typeface="Segoe UI Historic" panose="020B0502040204020203" pitchFamily="34" charset="0"/>
                <a:ea typeface="游ゴシック" panose="020B0400000000000000" pitchFamily="34" charset="-128"/>
              </a:rPr>
              <a:t>1 A100 GPU for 5-15 </a:t>
            </a:r>
            <a:r>
              <a:rPr kumimoji="1" lang="fr-FR" altLang="ja-JP" sz="3200">
                <a:solidFill>
                  <a:srgbClr val="000000"/>
                </a:solidFill>
                <a:latin typeface="Segoe UI Historic" panose="020B0502040204020203" pitchFamily="34" charset="0"/>
                <a:ea typeface="游ゴシック" panose="020B0400000000000000" pitchFamily="34" charset="-128"/>
              </a:rPr>
              <a:t>hours</a:t>
            </a:r>
            <a:endParaRPr kumimoji="1" lang="ja-JP" altLang="en-US" sz="3200">
              <a:solidFill>
                <a:srgbClr val="000000"/>
              </a:solidFill>
              <a:latin typeface="Segoe UI Historic" panose="020B0502040204020203" pitchFamily="34" charset="0"/>
              <a:ea typeface="游ゴシック" panose="020B0400000000000000" pitchFamily="34" charset="-128"/>
            </a:endParaRPr>
          </a:p>
          <a:p>
            <a:pPr algn="l"/>
            <a:endParaRPr kumimoji="1" lang="fr-FR" sz="2400" dirty="0">
              <a:latin typeface="Segoe UI Historic" panose="020B0502040204020203" pitchFamily="34" charset="0"/>
              <a:ea typeface="游ゴシック" panose="020B0400000000000000" pitchFamily="34" charset="-128"/>
            </a:endParaRPr>
          </a:p>
        </p:txBody>
      </p:sp>
      <p:pic>
        <p:nvPicPr>
          <p:cNvPr id="4" name="Image 3">
            <a:extLst>
              <a:ext uri="{FF2B5EF4-FFF2-40B4-BE49-F238E27FC236}">
                <a16:creationId xmlns:a16="http://schemas.microsoft.com/office/drawing/2014/main" id="{C0C0E8EB-0FDB-BC8B-7AFB-0ADBE82AB739}"/>
              </a:ext>
            </a:extLst>
          </p:cNvPr>
          <p:cNvPicPr>
            <a:picLocks noChangeAspect="1"/>
          </p:cNvPicPr>
          <p:nvPr/>
        </p:nvPicPr>
        <p:blipFill>
          <a:blip r:embed="rId3"/>
          <a:stretch>
            <a:fillRect/>
          </a:stretch>
        </p:blipFill>
        <p:spPr>
          <a:xfrm>
            <a:off x="1676400" y="4305300"/>
            <a:ext cx="14569277" cy="4495800"/>
          </a:xfrm>
          <a:prstGeom prst="rect">
            <a:avLst/>
          </a:prstGeom>
        </p:spPr>
      </p:pic>
      <p:sp>
        <p:nvSpPr>
          <p:cNvPr id="6" name="Rectangle : coins arrondis 5">
            <a:extLst>
              <a:ext uri="{FF2B5EF4-FFF2-40B4-BE49-F238E27FC236}">
                <a16:creationId xmlns:a16="http://schemas.microsoft.com/office/drawing/2014/main" id="{58EE2169-B713-AD30-0DAD-BF223703645D}"/>
              </a:ext>
            </a:extLst>
          </p:cNvPr>
          <p:cNvSpPr/>
          <p:nvPr/>
        </p:nvSpPr>
        <p:spPr>
          <a:xfrm>
            <a:off x="5181600" y="5295900"/>
            <a:ext cx="2743200" cy="685800"/>
          </a:xfrm>
          <a:prstGeom prst="roundRect">
            <a:avLst/>
          </a:prstGeom>
          <a:noFill/>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2400">
              <a:solidFill>
                <a:srgbClr val="000000"/>
              </a:solidFill>
              <a:latin typeface="Segoe UI Historic" panose="020B0502040204020203" pitchFamily="34" charset="0"/>
              <a:ea typeface="游ゴシック" panose="020B0400000000000000" pitchFamily="34" charset="-128"/>
            </a:endParaRPr>
          </a:p>
        </p:txBody>
      </p:sp>
      <p:sp>
        <p:nvSpPr>
          <p:cNvPr id="8" name="Rectangle : coins arrondis 7">
            <a:extLst>
              <a:ext uri="{FF2B5EF4-FFF2-40B4-BE49-F238E27FC236}">
                <a16:creationId xmlns:a16="http://schemas.microsoft.com/office/drawing/2014/main" id="{2E9F8C70-9534-1C7B-132E-249B9F824448}"/>
              </a:ext>
            </a:extLst>
          </p:cNvPr>
          <p:cNvSpPr/>
          <p:nvPr/>
        </p:nvSpPr>
        <p:spPr>
          <a:xfrm>
            <a:off x="5181600" y="7429500"/>
            <a:ext cx="2743200" cy="1032593"/>
          </a:xfrm>
          <a:prstGeom prst="roundRect">
            <a:avLst/>
          </a:prstGeom>
          <a:noFill/>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2400">
              <a:solidFill>
                <a:srgbClr val="000000"/>
              </a:solidFill>
              <a:latin typeface="Segoe UI Historic" panose="020B0502040204020203" pitchFamily="34" charset="0"/>
              <a:ea typeface="游ゴシック" panose="020B0400000000000000" pitchFamily="34" charset="-128"/>
            </a:endParaRPr>
          </a:p>
        </p:txBody>
      </p:sp>
      <p:sp>
        <p:nvSpPr>
          <p:cNvPr id="9" name="左カーブ矢印 3">
            <a:extLst>
              <a:ext uri="{FF2B5EF4-FFF2-40B4-BE49-F238E27FC236}">
                <a16:creationId xmlns:a16="http://schemas.microsoft.com/office/drawing/2014/main" id="{F7FEC22A-B246-075F-00CE-DF8E18149E8E}"/>
              </a:ext>
            </a:extLst>
          </p:cNvPr>
          <p:cNvSpPr/>
          <p:nvPr/>
        </p:nvSpPr>
        <p:spPr>
          <a:xfrm rot="10800000" flipH="1" flipV="1">
            <a:off x="8072524" y="5797712"/>
            <a:ext cx="740823" cy="2571632"/>
          </a:xfrm>
          <a:prstGeom prst="curvedLeftArrow">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mc:Choice xmlns:a14="http://schemas.microsoft.com/office/drawing/2010/main" Requires="a14">
          <p:sp>
            <p:nvSpPr>
              <p:cNvPr id="10" name="角丸四角形吹き出し 14">
                <a:extLst>
                  <a:ext uri="{FF2B5EF4-FFF2-40B4-BE49-F238E27FC236}">
                    <a16:creationId xmlns:a16="http://schemas.microsoft.com/office/drawing/2014/main" id="{5731188F-2F4D-D1B6-8B00-1A245E8D0C2E}"/>
                  </a:ext>
                </a:extLst>
              </p:cNvPr>
              <p:cNvSpPr/>
              <p:nvPr/>
            </p:nvSpPr>
            <p:spPr>
              <a:xfrm rot="10800000" flipV="1">
                <a:off x="8054938" y="8814006"/>
                <a:ext cx="2743200" cy="762000"/>
              </a:xfrm>
              <a:prstGeom prst="wedgeRoundRectCallout">
                <a:avLst>
                  <a:gd name="adj1" fmla="val 33716"/>
                  <a:gd name="adj2" fmla="val -148635"/>
                  <a:gd name="adj3" fmla="val 16667"/>
                </a:avLst>
              </a:prstGeom>
              <a:solidFill>
                <a:schemeClr val="bg1">
                  <a:alpha val="8391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 </m:t>
                      </m:r>
                      <m:r>
                        <a:rPr lang="fr-FR" altLang="ja-JP" sz="4000" b="1" i="1" smtClean="0">
                          <a:solidFill>
                            <a:schemeClr val="dk1"/>
                          </a:solidFill>
                          <a:latin typeface="Cambria Math" panose="02040503050406030204" pitchFamily="18" charset="0"/>
                          <a:ea typeface="Quattrocento Sans"/>
                          <a:cs typeface="Quattrocento Sans"/>
                          <a:sym typeface="Quattrocento Sans"/>
                        </a:rPr>
                        <m:t>𝟏</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𝟓</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oMath>
                  </m:oMathPara>
                </a14:m>
                <a:endParaRPr lang="en-US" altLang="ja-JP" sz="4000" b="1" dirty="0">
                  <a:solidFill>
                    <a:schemeClr val="dk1"/>
                  </a:solidFill>
                  <a:latin typeface="Quattrocento Sans"/>
                  <a:ea typeface="Quattrocento Sans"/>
                  <a:cs typeface="Quattrocento Sans"/>
                  <a:sym typeface="Quattrocento Sans"/>
                </a:endParaRPr>
              </a:p>
            </p:txBody>
          </p:sp>
        </mc:Choice>
        <mc:Fallback>
          <p:sp>
            <p:nvSpPr>
              <p:cNvPr id="10" name="角丸四角形吹き出し 14">
                <a:extLst>
                  <a:ext uri="{FF2B5EF4-FFF2-40B4-BE49-F238E27FC236}">
                    <a16:creationId xmlns:a16="http://schemas.microsoft.com/office/drawing/2014/main" id="{5731188F-2F4D-D1B6-8B00-1A245E8D0C2E}"/>
                  </a:ext>
                </a:extLst>
              </p:cNvPr>
              <p:cNvSpPr>
                <a:spLocks noRot="1" noChangeAspect="1" noMove="1" noResize="1" noEditPoints="1" noAdjustHandles="1" noChangeArrowheads="1" noChangeShapeType="1" noTextEdit="1"/>
              </p:cNvSpPr>
              <p:nvPr/>
            </p:nvSpPr>
            <p:spPr>
              <a:xfrm rot="10800000" flipV="1">
                <a:off x="8054938" y="8814006"/>
                <a:ext cx="2743200" cy="762000"/>
              </a:xfrm>
              <a:prstGeom prst="wedgeRoundRectCallout">
                <a:avLst>
                  <a:gd name="adj1" fmla="val 33716"/>
                  <a:gd name="adj2" fmla="val -148635"/>
                  <a:gd name="adj3" fmla="val 16667"/>
                </a:avLst>
              </a:prstGeom>
              <a:blipFill>
                <a:blip r:embed="rId4"/>
                <a:stretch>
                  <a:fillRect b="-9836"/>
                </a:stretch>
              </a:blipFill>
              <a:ln>
                <a:solidFill>
                  <a:srgbClr val="00B0F0"/>
                </a:solidFill>
              </a:ln>
            </p:spPr>
            <p:txBody>
              <a:bodyPr/>
              <a:lstStyle/>
              <a:p>
                <a:r>
                  <a:rPr lang="fr-FR">
                    <a:noFill/>
                  </a:rPr>
                  <a:t> </a:t>
                </a:r>
              </a:p>
            </p:txBody>
          </p:sp>
        </mc:Fallback>
      </mc:AlternateContent>
    </p:spTree>
    <p:extLst>
      <p:ext uri="{BB962C8B-B14F-4D97-AF65-F5344CB8AC3E}">
        <p14:creationId xmlns:p14="http://schemas.microsoft.com/office/powerpoint/2010/main" val="199791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kumimoji="1" lang="en-US" altLang="ja-JP" dirty="0"/>
              <a:t>Quantitative results (1/2) : </a:t>
            </a:r>
            <a:r>
              <a:rPr kumimoji="1" lang="en-US" altLang="ja-JP" dirty="0" err="1"/>
              <a:t>OpenVLA</a:t>
            </a:r>
            <a:r>
              <a:rPr kumimoji="1" lang="en-US" altLang="ja-JP" dirty="0"/>
              <a:t> outperformed other methods on </a:t>
            </a:r>
            <a:r>
              <a:rPr kumimoji="1" lang="en-US" altLang="ja-JP" dirty="0" err="1"/>
              <a:t>WindowX</a:t>
            </a:r>
            <a:r>
              <a:rPr kumimoji="1" lang="en-US" altLang="ja-JP" dirty="0"/>
              <a:t> and Google robot</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15</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4" name="Image 3">
            <a:extLst>
              <a:ext uri="{FF2B5EF4-FFF2-40B4-BE49-F238E27FC236}">
                <a16:creationId xmlns:a16="http://schemas.microsoft.com/office/drawing/2014/main" id="{C4928393-C1CE-0017-5FEE-4174E85EB10B}"/>
              </a:ext>
            </a:extLst>
          </p:cNvPr>
          <p:cNvPicPr>
            <a:picLocks noChangeAspect="1"/>
          </p:cNvPicPr>
          <p:nvPr/>
        </p:nvPicPr>
        <p:blipFill>
          <a:blip r:embed="rId3"/>
          <a:stretch>
            <a:fillRect/>
          </a:stretch>
        </p:blipFill>
        <p:spPr>
          <a:xfrm>
            <a:off x="2321520" y="3314700"/>
            <a:ext cx="15376495" cy="6427624"/>
          </a:xfrm>
          <a:prstGeom prst="rect">
            <a:avLst/>
          </a:prstGeom>
        </p:spPr>
      </p:pic>
      <p:sp>
        <p:nvSpPr>
          <p:cNvPr id="5" name="ZoneTexte 4">
            <a:extLst>
              <a:ext uri="{FF2B5EF4-FFF2-40B4-BE49-F238E27FC236}">
                <a16:creationId xmlns:a16="http://schemas.microsoft.com/office/drawing/2014/main" id="{CECD45F1-66A0-91EA-20DE-1584F6119126}"/>
              </a:ext>
            </a:extLst>
          </p:cNvPr>
          <p:cNvSpPr txBox="1"/>
          <p:nvPr/>
        </p:nvSpPr>
        <p:spPr>
          <a:xfrm>
            <a:off x="685800" y="2171700"/>
            <a:ext cx="12725400" cy="584775"/>
          </a:xfrm>
          <a:prstGeom prst="rect">
            <a:avLst/>
          </a:prstGeom>
          <a:noFill/>
        </p:spPr>
        <p:txBody>
          <a:bodyPr wrap="square" rtlCol="0">
            <a:spAutoFit/>
          </a:bodyPr>
          <a:lstStyle/>
          <a:p>
            <a:pPr marL="457200" indent="-457200" algn="l">
              <a:buFont typeface="Wingdings" pitchFamily="2" charset="2"/>
              <a:buChar char="§"/>
            </a:pPr>
            <a:r>
              <a:rPr kumimoji="1" lang="fr-FR" sz="3200" dirty="0">
                <a:latin typeface="Segoe UI Historic" panose="020B0502040204020203" pitchFamily="34" charset="0"/>
                <a:ea typeface="游ゴシック" panose="020B0400000000000000" pitchFamily="34" charset="-128"/>
              </a:rPr>
              <a:t>On </a:t>
            </a:r>
            <a:r>
              <a:rPr kumimoji="1" lang="fr-FR" sz="3200" dirty="0" err="1">
                <a:latin typeface="Segoe UI Historic" panose="020B0502040204020203" pitchFamily="34" charset="0"/>
                <a:ea typeface="游ゴシック" panose="020B0400000000000000" pitchFamily="34" charset="-128"/>
              </a:rPr>
              <a:t>WindowX</a:t>
            </a:r>
            <a:r>
              <a:rPr kumimoji="1" lang="fr-FR" sz="3200" dirty="0">
                <a:latin typeface="Segoe UI Historic" panose="020B0502040204020203" pitchFamily="34" charset="0"/>
                <a:ea typeface="游ゴシック" panose="020B0400000000000000" pitchFamily="34" charset="-128"/>
              </a:rPr>
              <a:t> robot </a:t>
            </a:r>
            <a:r>
              <a:rPr kumimoji="1" lang="fr-FR" sz="3200" dirty="0" err="1">
                <a:latin typeface="Segoe UI Historic" panose="020B0502040204020203" pitchFamily="34" charset="0"/>
                <a:ea typeface="游ゴシック" panose="020B0400000000000000" pitchFamily="34" charset="-128"/>
              </a:rPr>
              <a:t>with</a:t>
            </a:r>
            <a:r>
              <a:rPr kumimoji="1" lang="fr-FR" sz="3200" dirty="0">
                <a:latin typeface="Segoe UI Historic" panose="020B0502040204020203" pitchFamily="34" charset="0"/>
                <a:ea typeface="游ゴシック" panose="020B0400000000000000" pitchFamily="34" charset="-128"/>
              </a:rPr>
              <a:t> 10 trials on a total of 17 </a:t>
            </a:r>
            <a:r>
              <a:rPr kumimoji="1" lang="fr-FR" sz="3200" dirty="0" err="1">
                <a:latin typeface="Segoe UI Historic" panose="020B0502040204020203" pitchFamily="34" charset="0"/>
                <a:ea typeface="游ゴシック" panose="020B0400000000000000" pitchFamily="34" charset="-128"/>
              </a:rPr>
              <a:t>tasks</a:t>
            </a:r>
            <a:r>
              <a:rPr kumimoji="1" lang="fr-FR" sz="3200" dirty="0">
                <a:latin typeface="Segoe UI Historic" panose="020B0502040204020203" pitchFamily="34" charset="0"/>
                <a:ea typeface="游ゴシック" panose="020B0400000000000000" pitchFamily="34" charset="-128"/>
              </a:rPr>
              <a:t> </a:t>
            </a:r>
          </a:p>
        </p:txBody>
      </p:sp>
      <mc:AlternateContent xmlns:mc="http://schemas.openxmlformats.org/markup-compatibility/2006">
        <mc:Choice xmlns:a14="http://schemas.microsoft.com/office/drawing/2010/main" Requires="a14">
          <p:sp>
            <p:nvSpPr>
              <p:cNvPr id="13" name="角丸四角形吹き出し 14">
                <a:extLst>
                  <a:ext uri="{FF2B5EF4-FFF2-40B4-BE49-F238E27FC236}">
                    <a16:creationId xmlns:a16="http://schemas.microsoft.com/office/drawing/2014/main" id="{B11F50F1-0EA5-8E63-4E6B-6D740BC586DD}"/>
                  </a:ext>
                </a:extLst>
              </p:cNvPr>
              <p:cNvSpPr/>
              <p:nvPr/>
            </p:nvSpPr>
            <p:spPr>
              <a:xfrm>
                <a:off x="152400" y="6044297"/>
                <a:ext cx="2337371" cy="1550980"/>
              </a:xfrm>
              <a:prstGeom prst="wedgeRoundRectCallout">
                <a:avLst>
                  <a:gd name="adj1" fmla="val 122884"/>
                  <a:gd name="adj2" fmla="val -117661"/>
                  <a:gd name="adj3" fmla="val 16667"/>
                </a:avLst>
              </a:prstGeom>
              <a:solidFill>
                <a:schemeClr val="bg1">
                  <a:alpha val="8391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 </m:t>
                      </m:r>
                      <m:r>
                        <a:rPr lang="fr-FR" altLang="ja-JP" sz="4000" b="1" i="1" smtClean="0">
                          <a:solidFill>
                            <a:schemeClr val="dk1"/>
                          </a:solidFill>
                          <a:latin typeface="Cambria Math" panose="02040503050406030204" pitchFamily="18" charset="0"/>
                          <a:ea typeface="Quattrocento Sans"/>
                          <a:cs typeface="Quattrocento Sans"/>
                          <a:sym typeface="Quattrocento Sans"/>
                        </a:rPr>
                        <m:t>𝟐𝟎</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oMath>
                  </m:oMathPara>
                </a14:m>
                <a:endParaRPr lang="en-US" altLang="ja-JP" sz="4000" b="1" dirty="0">
                  <a:solidFill>
                    <a:schemeClr val="dk1"/>
                  </a:solidFill>
                  <a:latin typeface="Quattrocento Sans"/>
                  <a:ea typeface="Quattrocento Sans"/>
                  <a:cs typeface="Quattrocento Sans"/>
                  <a:sym typeface="Quattrocento Sans"/>
                </a:endParaRPr>
              </a:p>
            </p:txBody>
          </p:sp>
        </mc:Choice>
        <mc:Fallback>
          <p:sp>
            <p:nvSpPr>
              <p:cNvPr id="13" name="角丸四角形吹き出し 14">
                <a:extLst>
                  <a:ext uri="{FF2B5EF4-FFF2-40B4-BE49-F238E27FC236}">
                    <a16:creationId xmlns:a16="http://schemas.microsoft.com/office/drawing/2014/main" id="{B11F50F1-0EA5-8E63-4E6B-6D740BC586DD}"/>
                  </a:ext>
                </a:extLst>
              </p:cNvPr>
              <p:cNvSpPr>
                <a:spLocks noRot="1" noChangeAspect="1" noMove="1" noResize="1" noEditPoints="1" noAdjustHandles="1" noChangeArrowheads="1" noChangeShapeType="1" noTextEdit="1"/>
              </p:cNvSpPr>
              <p:nvPr/>
            </p:nvSpPr>
            <p:spPr>
              <a:xfrm>
                <a:off x="152400" y="6044297"/>
                <a:ext cx="2337371" cy="1550980"/>
              </a:xfrm>
              <a:prstGeom prst="wedgeRoundRectCallout">
                <a:avLst>
                  <a:gd name="adj1" fmla="val 122884"/>
                  <a:gd name="adj2" fmla="val -117661"/>
                  <a:gd name="adj3" fmla="val 16667"/>
                </a:avLst>
              </a:prstGeom>
              <a:blipFill>
                <a:blip r:embed="rId4"/>
                <a:stretch>
                  <a:fillRect/>
                </a:stretch>
              </a:blipFill>
              <a:ln>
                <a:solidFill>
                  <a:srgbClr val="00B0F0"/>
                </a:solidFill>
              </a:ln>
            </p:spPr>
            <p:txBody>
              <a:bodyPr/>
              <a:lstStyle/>
              <a:p>
                <a:r>
                  <a:rPr lang="fr-FR">
                    <a:noFill/>
                  </a:rPr>
                  <a:t> </a:t>
                </a:r>
              </a:p>
            </p:txBody>
          </p:sp>
        </mc:Fallback>
      </mc:AlternateContent>
    </p:spTree>
    <p:extLst>
      <p:ext uri="{BB962C8B-B14F-4D97-AF65-F5344CB8AC3E}">
        <p14:creationId xmlns:p14="http://schemas.microsoft.com/office/powerpoint/2010/main" val="102335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kumimoji="1" lang="en-US" altLang="ja-JP" dirty="0"/>
              <a:t>Quantitative results (1/2) : </a:t>
            </a:r>
            <a:r>
              <a:rPr kumimoji="1" lang="en-US" altLang="ja-JP" dirty="0" err="1"/>
              <a:t>OpenVLA</a:t>
            </a:r>
            <a:r>
              <a:rPr kumimoji="1" lang="en-US" altLang="ja-JP" dirty="0"/>
              <a:t> outperformed other methods on </a:t>
            </a:r>
            <a:r>
              <a:rPr kumimoji="1" lang="en-US" altLang="ja-JP" dirty="0" err="1"/>
              <a:t>WindowX</a:t>
            </a:r>
            <a:r>
              <a:rPr kumimoji="1" lang="en-US" altLang="ja-JP" dirty="0"/>
              <a:t> and Google robot</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16</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5" name="ZoneTexte 4">
            <a:extLst>
              <a:ext uri="{FF2B5EF4-FFF2-40B4-BE49-F238E27FC236}">
                <a16:creationId xmlns:a16="http://schemas.microsoft.com/office/drawing/2014/main" id="{CECD45F1-66A0-91EA-20DE-1584F6119126}"/>
              </a:ext>
            </a:extLst>
          </p:cNvPr>
          <p:cNvSpPr txBox="1"/>
          <p:nvPr/>
        </p:nvSpPr>
        <p:spPr>
          <a:xfrm>
            <a:off x="685800" y="2171700"/>
            <a:ext cx="12725400" cy="584775"/>
          </a:xfrm>
          <a:prstGeom prst="rect">
            <a:avLst/>
          </a:prstGeom>
          <a:noFill/>
        </p:spPr>
        <p:txBody>
          <a:bodyPr wrap="square" rtlCol="0">
            <a:spAutoFit/>
          </a:bodyPr>
          <a:lstStyle/>
          <a:p>
            <a:pPr marL="457200" indent="-457200" algn="l">
              <a:buFont typeface="Wingdings" pitchFamily="2" charset="2"/>
              <a:buChar char="§"/>
            </a:pPr>
            <a:r>
              <a:rPr kumimoji="1" lang="fr-FR" sz="3200" dirty="0">
                <a:latin typeface="Segoe UI Historic" panose="020B0502040204020203" pitchFamily="34" charset="0"/>
                <a:ea typeface="游ゴシック" panose="020B0400000000000000" pitchFamily="34" charset="-128"/>
              </a:rPr>
              <a:t>On Google robot </a:t>
            </a:r>
            <a:r>
              <a:rPr kumimoji="1" lang="fr-FR" sz="3200" dirty="0" err="1">
                <a:latin typeface="Segoe UI Historic" panose="020B0502040204020203" pitchFamily="34" charset="0"/>
                <a:ea typeface="游ゴシック" panose="020B0400000000000000" pitchFamily="34" charset="-128"/>
              </a:rPr>
              <a:t>with</a:t>
            </a:r>
            <a:r>
              <a:rPr kumimoji="1" lang="fr-FR" sz="3200" dirty="0">
                <a:latin typeface="Segoe UI Historic" panose="020B0502040204020203" pitchFamily="34" charset="0"/>
                <a:ea typeface="游ゴシック" panose="020B0400000000000000" pitchFamily="34" charset="-128"/>
              </a:rPr>
              <a:t> 5 trials on a total of 12 </a:t>
            </a:r>
            <a:r>
              <a:rPr kumimoji="1" lang="fr-FR" sz="3200" dirty="0" err="1">
                <a:latin typeface="Segoe UI Historic" panose="020B0502040204020203" pitchFamily="34" charset="0"/>
                <a:ea typeface="游ゴシック" panose="020B0400000000000000" pitchFamily="34" charset="-128"/>
              </a:rPr>
              <a:t>tasks</a:t>
            </a:r>
            <a:r>
              <a:rPr kumimoji="1" lang="fr-FR" sz="3200" dirty="0">
                <a:latin typeface="Segoe UI Historic" panose="020B0502040204020203" pitchFamily="34" charset="0"/>
                <a:ea typeface="游ゴシック" panose="020B0400000000000000" pitchFamily="34" charset="-128"/>
              </a:rPr>
              <a:t> </a:t>
            </a:r>
          </a:p>
        </p:txBody>
      </p:sp>
      <p:pic>
        <p:nvPicPr>
          <p:cNvPr id="6" name="Image 5">
            <a:extLst>
              <a:ext uri="{FF2B5EF4-FFF2-40B4-BE49-F238E27FC236}">
                <a16:creationId xmlns:a16="http://schemas.microsoft.com/office/drawing/2014/main" id="{F0BF79AB-0DCE-7368-FFF2-BDC547C643A1}"/>
              </a:ext>
            </a:extLst>
          </p:cNvPr>
          <p:cNvPicPr>
            <a:picLocks noChangeAspect="1"/>
          </p:cNvPicPr>
          <p:nvPr/>
        </p:nvPicPr>
        <p:blipFill>
          <a:blip r:embed="rId3"/>
          <a:stretch>
            <a:fillRect/>
          </a:stretch>
        </p:blipFill>
        <p:spPr>
          <a:xfrm>
            <a:off x="5029200" y="3029702"/>
            <a:ext cx="9220200" cy="6612096"/>
          </a:xfrm>
          <a:prstGeom prst="rect">
            <a:avLst/>
          </a:prstGeom>
        </p:spPr>
      </p:pic>
      <mc:AlternateContent xmlns:mc="http://schemas.openxmlformats.org/markup-compatibility/2006">
        <mc:Choice xmlns:a14="http://schemas.microsoft.com/office/drawing/2010/main" Requires="a14">
          <p:sp>
            <p:nvSpPr>
              <p:cNvPr id="13" name="角丸四角形吹き出し 14">
                <a:extLst>
                  <a:ext uri="{FF2B5EF4-FFF2-40B4-BE49-F238E27FC236}">
                    <a16:creationId xmlns:a16="http://schemas.microsoft.com/office/drawing/2014/main" id="{B11F50F1-0EA5-8E63-4E6B-6D740BC586DD}"/>
                  </a:ext>
                </a:extLst>
              </p:cNvPr>
              <p:cNvSpPr/>
              <p:nvPr/>
            </p:nvSpPr>
            <p:spPr>
              <a:xfrm>
                <a:off x="2438400" y="5984118"/>
                <a:ext cx="2337371" cy="1550980"/>
              </a:xfrm>
              <a:prstGeom prst="wedgeRoundRectCallout">
                <a:avLst>
                  <a:gd name="adj1" fmla="val 140880"/>
                  <a:gd name="adj2" fmla="val -160110"/>
                  <a:gd name="adj3" fmla="val 16667"/>
                </a:avLst>
              </a:prstGeom>
              <a:solidFill>
                <a:schemeClr val="bg1">
                  <a:alpha val="8391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 </m:t>
                      </m:r>
                      <m:r>
                        <a:rPr lang="fr-FR" altLang="ja-JP" sz="4000" b="1" i="1" smtClean="0">
                          <a:solidFill>
                            <a:schemeClr val="dk1"/>
                          </a:solidFill>
                          <a:latin typeface="Cambria Math" panose="02040503050406030204" pitchFamily="18" charset="0"/>
                          <a:ea typeface="Quattrocento Sans"/>
                          <a:cs typeface="Quattrocento Sans"/>
                          <a:sym typeface="Quattrocento Sans"/>
                        </a:rPr>
                        <m:t>𝟔</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𝟕</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oMath>
                  </m:oMathPara>
                </a14:m>
                <a:endParaRPr lang="en-US" altLang="ja-JP" sz="4000" b="1" dirty="0">
                  <a:solidFill>
                    <a:schemeClr val="dk1"/>
                  </a:solidFill>
                  <a:latin typeface="Quattrocento Sans"/>
                  <a:ea typeface="Quattrocento Sans"/>
                  <a:cs typeface="Quattrocento Sans"/>
                  <a:sym typeface="Quattrocento Sans"/>
                </a:endParaRPr>
              </a:p>
            </p:txBody>
          </p:sp>
        </mc:Choice>
        <mc:Fallback>
          <p:sp>
            <p:nvSpPr>
              <p:cNvPr id="13" name="角丸四角形吹き出し 14">
                <a:extLst>
                  <a:ext uri="{FF2B5EF4-FFF2-40B4-BE49-F238E27FC236}">
                    <a16:creationId xmlns:a16="http://schemas.microsoft.com/office/drawing/2014/main" id="{B11F50F1-0EA5-8E63-4E6B-6D740BC586DD}"/>
                  </a:ext>
                </a:extLst>
              </p:cNvPr>
              <p:cNvSpPr>
                <a:spLocks noRot="1" noChangeAspect="1" noMove="1" noResize="1" noEditPoints="1" noAdjustHandles="1" noChangeArrowheads="1" noChangeShapeType="1" noTextEdit="1"/>
              </p:cNvSpPr>
              <p:nvPr/>
            </p:nvSpPr>
            <p:spPr>
              <a:xfrm>
                <a:off x="2438400" y="5984118"/>
                <a:ext cx="2337371" cy="1550980"/>
              </a:xfrm>
              <a:prstGeom prst="wedgeRoundRectCallout">
                <a:avLst>
                  <a:gd name="adj1" fmla="val 140880"/>
                  <a:gd name="adj2" fmla="val -160110"/>
                  <a:gd name="adj3" fmla="val 16667"/>
                </a:avLst>
              </a:prstGeom>
              <a:blipFill>
                <a:blip r:embed="rId4"/>
                <a:stretch>
                  <a:fillRect/>
                </a:stretch>
              </a:blipFill>
              <a:ln>
                <a:solidFill>
                  <a:srgbClr val="00B0F0"/>
                </a:solidFill>
              </a:ln>
            </p:spPr>
            <p:txBody>
              <a:bodyPr/>
              <a:lstStyle/>
              <a:p>
                <a:r>
                  <a:rPr lang="fr-FR">
                    <a:noFill/>
                  </a:rPr>
                  <a:t> </a:t>
                </a:r>
              </a:p>
            </p:txBody>
          </p:sp>
        </mc:Fallback>
      </mc:AlternateContent>
    </p:spTree>
    <p:extLst>
      <p:ext uri="{BB962C8B-B14F-4D97-AF65-F5344CB8AC3E}">
        <p14:creationId xmlns:p14="http://schemas.microsoft.com/office/powerpoint/2010/main" val="40340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kumimoji="1" lang="en-US" altLang="ja-JP" dirty="0"/>
              <a:t>Quantitative results (2/2) : </a:t>
            </a:r>
            <a:r>
              <a:rPr kumimoji="1" lang="en-US" altLang="ja-JP" dirty="0" err="1"/>
              <a:t>OpenVLA</a:t>
            </a:r>
            <a:r>
              <a:rPr kumimoji="1" lang="en-US" altLang="ja-JP" dirty="0"/>
              <a:t> outperformed other methods when finetuned on new setups</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17</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5" name="ZoneTexte 4">
            <a:extLst>
              <a:ext uri="{FF2B5EF4-FFF2-40B4-BE49-F238E27FC236}">
                <a16:creationId xmlns:a16="http://schemas.microsoft.com/office/drawing/2014/main" id="{CECD45F1-66A0-91EA-20DE-1584F6119126}"/>
              </a:ext>
            </a:extLst>
          </p:cNvPr>
          <p:cNvSpPr txBox="1"/>
          <p:nvPr/>
        </p:nvSpPr>
        <p:spPr>
          <a:xfrm>
            <a:off x="685800" y="2171700"/>
            <a:ext cx="12725400" cy="584775"/>
          </a:xfrm>
          <a:prstGeom prst="rect">
            <a:avLst/>
          </a:prstGeom>
          <a:noFill/>
        </p:spPr>
        <p:txBody>
          <a:bodyPr wrap="square" rtlCol="0">
            <a:spAutoFit/>
          </a:bodyPr>
          <a:lstStyle/>
          <a:p>
            <a:pPr marL="457200" indent="-457200" algn="l">
              <a:buFont typeface="Wingdings" pitchFamily="2" charset="2"/>
              <a:buChar char="§"/>
            </a:pPr>
            <a:r>
              <a:rPr kumimoji="1" lang="fr-FR" sz="3200" dirty="0">
                <a:latin typeface="Segoe UI Historic" panose="020B0502040204020203" pitchFamily="34" charset="0"/>
                <a:ea typeface="游ゴシック" panose="020B0400000000000000" pitchFamily="34" charset="-128"/>
              </a:rPr>
              <a:t>On </a:t>
            </a:r>
            <a:r>
              <a:rPr kumimoji="1" lang="fr-FR" sz="3200" dirty="0" err="1">
                <a:latin typeface="Segoe UI Historic" panose="020B0502040204020203" pitchFamily="34" charset="0"/>
                <a:ea typeface="游ゴシック" panose="020B0400000000000000" pitchFamily="34" charset="-128"/>
              </a:rPr>
              <a:t>Franka-Tabletop</a:t>
            </a:r>
            <a:r>
              <a:rPr kumimoji="1" lang="fr-FR" sz="3200" dirty="0">
                <a:latin typeface="Segoe UI Historic" panose="020B0502040204020203" pitchFamily="34" charset="0"/>
                <a:ea typeface="游ゴシック" panose="020B0400000000000000" pitchFamily="34" charset="-128"/>
              </a:rPr>
              <a:t> and </a:t>
            </a:r>
            <a:r>
              <a:rPr kumimoji="1" lang="fr-FR" sz="3200" dirty="0" err="1">
                <a:latin typeface="Segoe UI Historic" panose="020B0502040204020203" pitchFamily="34" charset="0"/>
                <a:ea typeface="游ゴシック" panose="020B0400000000000000" pitchFamily="34" charset="-128"/>
              </a:rPr>
              <a:t>Franka</a:t>
            </a:r>
            <a:r>
              <a:rPr kumimoji="1" lang="fr-FR" sz="3200" dirty="0">
                <a:latin typeface="Segoe UI Historic" panose="020B0502040204020203" pitchFamily="34" charset="0"/>
                <a:ea typeface="游ゴシック" panose="020B0400000000000000" pitchFamily="34" charset="-128"/>
              </a:rPr>
              <a:t>-DROID </a:t>
            </a:r>
            <a:r>
              <a:rPr kumimoji="1" lang="fr-FR" sz="3200" dirty="0" err="1">
                <a:latin typeface="Segoe UI Historic" panose="020B0502040204020203" pitchFamily="34" charset="0"/>
                <a:ea typeface="游ゴシック" panose="020B0400000000000000" pitchFamily="34" charset="-128"/>
              </a:rPr>
              <a:t>with</a:t>
            </a:r>
            <a:r>
              <a:rPr kumimoji="1" lang="fr-FR" sz="3200" dirty="0">
                <a:latin typeface="Segoe UI Historic" panose="020B0502040204020203" pitchFamily="34" charset="0"/>
                <a:ea typeface="游ゴシック" panose="020B0400000000000000" pitchFamily="34" charset="-128"/>
              </a:rPr>
              <a:t> a total of 129 </a:t>
            </a:r>
            <a:r>
              <a:rPr kumimoji="1" lang="fr-FR" sz="3200" dirty="0" err="1">
                <a:latin typeface="Segoe UI Historic" panose="020B0502040204020203" pitchFamily="34" charset="0"/>
                <a:ea typeface="游ゴシック" panose="020B0400000000000000" pitchFamily="34" charset="-128"/>
              </a:rPr>
              <a:t>rollouts</a:t>
            </a:r>
            <a:endParaRPr kumimoji="1" lang="fr-FR" sz="3200" dirty="0">
              <a:latin typeface="Segoe UI Historic" panose="020B0502040204020203" pitchFamily="34" charset="0"/>
              <a:ea typeface="游ゴシック" panose="020B0400000000000000" pitchFamily="34" charset="-128"/>
            </a:endParaRPr>
          </a:p>
        </p:txBody>
      </p:sp>
      <p:pic>
        <p:nvPicPr>
          <p:cNvPr id="4" name="Espace réservé du contenu 7">
            <a:extLst>
              <a:ext uri="{FF2B5EF4-FFF2-40B4-BE49-F238E27FC236}">
                <a16:creationId xmlns:a16="http://schemas.microsoft.com/office/drawing/2014/main" id="{F294A1D3-1471-5128-F871-5536BC7FCF97}"/>
              </a:ext>
            </a:extLst>
          </p:cNvPr>
          <p:cNvPicPr>
            <a:picLocks noGrp="1" noChangeAspect="1"/>
          </p:cNvPicPr>
          <p:nvPr>
            <p:ph idx="1"/>
          </p:nvPr>
        </p:nvPicPr>
        <p:blipFill>
          <a:blip r:embed="rId3"/>
          <a:stretch>
            <a:fillRect/>
          </a:stretch>
        </p:blipFill>
        <p:spPr>
          <a:xfrm>
            <a:off x="529389" y="3300461"/>
            <a:ext cx="17229222" cy="4490781"/>
          </a:xfrm>
          <a:prstGeom prst="rect">
            <a:avLst/>
          </a:prstGeom>
        </p:spPr>
      </p:pic>
      <mc:AlternateContent xmlns:mc="http://schemas.openxmlformats.org/markup-compatibility/2006">
        <mc:Choice xmlns:a14="http://schemas.microsoft.com/office/drawing/2010/main" Requires="a14">
          <p:sp>
            <p:nvSpPr>
              <p:cNvPr id="13" name="角丸四角形吹き出し 14">
                <a:extLst>
                  <a:ext uri="{FF2B5EF4-FFF2-40B4-BE49-F238E27FC236}">
                    <a16:creationId xmlns:a16="http://schemas.microsoft.com/office/drawing/2014/main" id="{B11F50F1-0EA5-8E63-4E6B-6D740BC586DD}"/>
                  </a:ext>
                </a:extLst>
              </p:cNvPr>
              <p:cNvSpPr/>
              <p:nvPr/>
            </p:nvSpPr>
            <p:spPr>
              <a:xfrm>
                <a:off x="950084" y="8115300"/>
                <a:ext cx="2337371" cy="1550980"/>
              </a:xfrm>
              <a:prstGeom prst="wedgeRoundRectCallout">
                <a:avLst>
                  <a:gd name="adj1" fmla="val 36037"/>
                  <a:gd name="adj2" fmla="val -247365"/>
                  <a:gd name="adj3" fmla="val 16667"/>
                </a:avLst>
              </a:prstGeom>
              <a:solidFill>
                <a:schemeClr val="bg1">
                  <a:alpha val="8391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 </m:t>
                      </m:r>
                      <m:r>
                        <a:rPr lang="fr-FR" altLang="ja-JP" sz="4000" b="1" i="1" smtClean="0">
                          <a:solidFill>
                            <a:schemeClr val="dk1"/>
                          </a:solidFill>
                          <a:latin typeface="Cambria Math" panose="02040503050406030204" pitchFamily="18" charset="0"/>
                          <a:ea typeface="Quattrocento Sans"/>
                          <a:cs typeface="Quattrocento Sans"/>
                          <a:sym typeface="Quattrocento Sans"/>
                        </a:rPr>
                        <m:t>𝟐𝟎</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r>
                        <a:rPr lang="fr-FR" altLang="ja-JP" sz="4000" b="1" i="1" smtClean="0">
                          <a:solidFill>
                            <a:schemeClr val="dk1"/>
                          </a:solidFill>
                          <a:latin typeface="Cambria Math" panose="02040503050406030204" pitchFamily="18" charset="0"/>
                          <a:ea typeface="Quattrocento Sans"/>
                          <a:cs typeface="Quattrocento Sans"/>
                          <a:sym typeface="Quattrocento Sans"/>
                        </a:rPr>
                        <m:t>𝟒</m:t>
                      </m:r>
                      <m:r>
                        <a:rPr lang="fr-FR" altLang="ja-JP" sz="4000" b="1" i="1" smtClean="0">
                          <a:solidFill>
                            <a:schemeClr val="dk1"/>
                          </a:solidFill>
                          <a:latin typeface="Cambria Math" panose="02040503050406030204" pitchFamily="18" charset="0"/>
                          <a:ea typeface="Quattrocento Sans"/>
                          <a:cs typeface="Quattrocento Sans"/>
                          <a:sym typeface="Quattrocento Sans"/>
                        </a:rPr>
                        <m:t>%</m:t>
                      </m:r>
                    </m:oMath>
                  </m:oMathPara>
                </a14:m>
                <a:endParaRPr lang="en-US" altLang="ja-JP" sz="4000" b="1" dirty="0">
                  <a:solidFill>
                    <a:schemeClr val="dk1"/>
                  </a:solidFill>
                  <a:latin typeface="Quattrocento Sans"/>
                  <a:ea typeface="Quattrocento Sans"/>
                  <a:cs typeface="Quattrocento Sans"/>
                  <a:sym typeface="Quattrocento Sans"/>
                </a:endParaRPr>
              </a:p>
            </p:txBody>
          </p:sp>
        </mc:Choice>
        <mc:Fallback>
          <p:sp>
            <p:nvSpPr>
              <p:cNvPr id="13" name="角丸四角形吹き出し 14">
                <a:extLst>
                  <a:ext uri="{FF2B5EF4-FFF2-40B4-BE49-F238E27FC236}">
                    <a16:creationId xmlns:a16="http://schemas.microsoft.com/office/drawing/2014/main" id="{B11F50F1-0EA5-8E63-4E6B-6D740BC586DD}"/>
                  </a:ext>
                </a:extLst>
              </p:cNvPr>
              <p:cNvSpPr>
                <a:spLocks noRot="1" noChangeAspect="1" noMove="1" noResize="1" noEditPoints="1" noAdjustHandles="1" noChangeArrowheads="1" noChangeShapeType="1" noTextEdit="1"/>
              </p:cNvSpPr>
              <p:nvPr/>
            </p:nvSpPr>
            <p:spPr>
              <a:xfrm>
                <a:off x="950084" y="8115300"/>
                <a:ext cx="2337371" cy="1550980"/>
              </a:xfrm>
              <a:prstGeom prst="wedgeRoundRectCallout">
                <a:avLst>
                  <a:gd name="adj1" fmla="val 36037"/>
                  <a:gd name="adj2" fmla="val -247365"/>
                  <a:gd name="adj3" fmla="val 16667"/>
                </a:avLst>
              </a:prstGeom>
              <a:blipFill>
                <a:blip r:embed="rId4"/>
                <a:stretch>
                  <a:fillRect l="-3226"/>
                </a:stretch>
              </a:blipFill>
              <a:ln>
                <a:solidFill>
                  <a:srgbClr val="00B0F0"/>
                </a:solidFill>
              </a:ln>
            </p:spPr>
            <p:txBody>
              <a:bodyPr/>
              <a:lstStyle/>
              <a:p>
                <a:r>
                  <a:rPr lang="fr-FR">
                    <a:noFill/>
                  </a:rPr>
                  <a:t> </a:t>
                </a:r>
              </a:p>
            </p:txBody>
          </p:sp>
        </mc:Fallback>
      </mc:AlternateContent>
    </p:spTree>
    <p:extLst>
      <p:ext uri="{BB962C8B-B14F-4D97-AF65-F5344CB8AC3E}">
        <p14:creationId xmlns:p14="http://schemas.microsoft.com/office/powerpoint/2010/main" val="36229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18</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12" name="タイトル 1">
            <a:extLst>
              <a:ext uri="{FF2B5EF4-FFF2-40B4-BE49-F238E27FC236}">
                <a16:creationId xmlns:a16="http://schemas.microsoft.com/office/drawing/2014/main" id="{0027FD42-C627-0A22-CECD-B9B5ACBD6D0C}"/>
              </a:ext>
            </a:extLst>
          </p:cNvPr>
          <p:cNvSpPr>
            <a:spLocks noGrp="1"/>
          </p:cNvSpPr>
          <p:nvPr>
            <p:ph type="title"/>
          </p:nvPr>
        </p:nvSpPr>
        <p:spPr>
          <a:xfrm>
            <a:off x="950084" y="130138"/>
            <a:ext cx="15773400" cy="1694769"/>
          </a:xfrm>
        </p:spPr>
        <p:txBody>
          <a:bodyPr>
            <a:normAutofit fontScale="90000"/>
          </a:bodyPr>
          <a:lstStyle/>
          <a:p>
            <a:r>
              <a:rPr kumimoji="1" lang="en-US" altLang="ja-JP" sz="3600" dirty="0"/>
              <a:t>Qualitative results : </a:t>
            </a:r>
            <a:r>
              <a:rPr kumimoji="1" lang="en-US" altLang="ja-JP" sz="3600" dirty="0" err="1"/>
              <a:t>OpenVLA</a:t>
            </a:r>
            <a:r>
              <a:rPr kumimoji="1" lang="en-US" altLang="ja-JP" sz="3600" dirty="0"/>
              <a:t> perform reliably on in-distribution and basic out-of-distribution generalization tasks but struggle on unseen concepts.</a:t>
            </a:r>
            <a:endParaRPr kumimoji="1" lang="ja-JP" altLang="en-US" sz="3600" dirty="0"/>
          </a:p>
        </p:txBody>
      </p:sp>
      <p:pic>
        <p:nvPicPr>
          <p:cNvPr id="13" name="Picture 9" descr="Shape, rectangle&#10;&#10;Description automatically generated">
            <a:extLst>
              <a:ext uri="{FF2B5EF4-FFF2-40B4-BE49-F238E27FC236}">
                <a16:creationId xmlns:a16="http://schemas.microsoft.com/office/drawing/2014/main" id="{DDB30BF5-2AC3-BD26-4701-E19BACFB52F7}"/>
              </a:ext>
            </a:extLst>
          </p:cNvPr>
          <p:cNvPicPr>
            <a:picLocks noChangeAspect="1"/>
          </p:cNvPicPr>
          <p:nvPr/>
        </p:nvPicPr>
        <p:blipFill>
          <a:blip r:embed="rId9"/>
          <a:stretch>
            <a:fillRect/>
          </a:stretch>
        </p:blipFill>
        <p:spPr>
          <a:xfrm>
            <a:off x="950084" y="2670794"/>
            <a:ext cx="4630355" cy="1626818"/>
          </a:xfrm>
          <a:prstGeom prst="rect">
            <a:avLst/>
          </a:prstGeom>
        </p:spPr>
      </p:pic>
      <p:sp>
        <p:nvSpPr>
          <p:cNvPr id="14" name="TextBox 10">
            <a:extLst>
              <a:ext uri="{FF2B5EF4-FFF2-40B4-BE49-F238E27FC236}">
                <a16:creationId xmlns:a16="http://schemas.microsoft.com/office/drawing/2014/main" id="{64C41306-F1E2-17A5-A398-B91D501B4DC6}"/>
              </a:ext>
            </a:extLst>
          </p:cNvPr>
          <p:cNvSpPr txBox="1"/>
          <p:nvPr/>
        </p:nvSpPr>
        <p:spPr>
          <a:xfrm>
            <a:off x="1132592" y="3000467"/>
            <a:ext cx="4060531" cy="954107"/>
          </a:xfrm>
          <a:prstGeom prst="rect">
            <a:avLst/>
          </a:prstGeom>
          <a:noFill/>
        </p:spPr>
        <p:txBody>
          <a:bodyPr wrap="square" rtlCol="0">
            <a:spAutoFit/>
          </a:bodyPr>
          <a:lstStyle/>
          <a:p>
            <a:pPr algn="ctr"/>
            <a:r>
              <a:rPr kumimoji="1" lang="en-US" sz="2800" b="1" dirty="0">
                <a:latin typeface="Segoe UI Historic" panose="020B0502040204020203" pitchFamily="34" charset="0"/>
                <a:ea typeface="游ゴシック" panose="020B0400000000000000" pitchFamily="34" charset="-128"/>
              </a:rPr>
              <a:t>Pick Coke Can</a:t>
            </a:r>
          </a:p>
          <a:p>
            <a:pPr algn="ctr"/>
            <a:r>
              <a:rPr kumimoji="1" lang="en-US" sz="2800" b="1" dirty="0">
                <a:latin typeface="Segoe UI Historic" panose="020B0502040204020203" pitchFamily="34" charset="0"/>
                <a:ea typeface="游ゴシック" panose="020B0400000000000000" pitchFamily="34" charset="-128"/>
              </a:rPr>
              <a:t>(In-Distribution)</a:t>
            </a:r>
            <a:endParaRPr kumimoji="1" lang="en-JP" sz="2800" b="1" dirty="0">
              <a:latin typeface="Segoe UI Historic" panose="020B0502040204020203" pitchFamily="34" charset="0"/>
              <a:ea typeface="游ゴシック" panose="020B0400000000000000" pitchFamily="34" charset="-128"/>
            </a:endParaRPr>
          </a:p>
        </p:txBody>
      </p:sp>
      <p:pic>
        <p:nvPicPr>
          <p:cNvPr id="2" name="openvla--pick_coke_can.mp4">
            <a:hlinkClick r:id="" action="ppaction://media"/>
            <a:extLst>
              <a:ext uri="{FF2B5EF4-FFF2-40B4-BE49-F238E27FC236}">
                <a16:creationId xmlns:a16="http://schemas.microsoft.com/office/drawing/2014/main" id="{24DAC318-DFF5-4964-F82B-483C3D9FFDE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18397" y="4730520"/>
            <a:ext cx="5028170" cy="4022536"/>
          </a:xfrm>
          <a:prstGeom prst="rect">
            <a:avLst/>
          </a:prstGeom>
        </p:spPr>
      </p:pic>
      <p:pic>
        <p:nvPicPr>
          <p:cNvPr id="4" name="openvla--put_corn_on_plate--motion.mp4">
            <a:hlinkClick r:id="" action="ppaction://media"/>
            <a:extLst>
              <a:ext uri="{FF2B5EF4-FFF2-40B4-BE49-F238E27FC236}">
                <a16:creationId xmlns:a16="http://schemas.microsoft.com/office/drawing/2014/main" id="{DE91E874-ACC5-11D8-DF0D-344CBE89F5B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264023" y="4730520"/>
            <a:ext cx="5363382" cy="4022536"/>
          </a:xfrm>
          <a:prstGeom prst="rect">
            <a:avLst/>
          </a:prstGeom>
        </p:spPr>
      </p:pic>
      <p:pic>
        <p:nvPicPr>
          <p:cNvPr id="5" name="openvla--move_coke_can_near_taylor_swift.mp4">
            <a:hlinkClick r:id="" action="ppaction://media"/>
            <a:extLst>
              <a:ext uri="{FF2B5EF4-FFF2-40B4-BE49-F238E27FC236}">
                <a16:creationId xmlns:a16="http://schemas.microsoft.com/office/drawing/2014/main" id="{E4C51AF6-77A2-C3B6-D228-CCF34D0ECCB1}"/>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2295167" y="4730520"/>
            <a:ext cx="5028170" cy="4022536"/>
          </a:xfrm>
          <a:prstGeom prst="rect">
            <a:avLst/>
          </a:prstGeom>
        </p:spPr>
      </p:pic>
      <p:pic>
        <p:nvPicPr>
          <p:cNvPr id="8" name="Graphique 7" descr="Coche avec un remplissage uni">
            <a:extLst>
              <a:ext uri="{FF2B5EF4-FFF2-40B4-BE49-F238E27FC236}">
                <a16:creationId xmlns:a16="http://schemas.microsoft.com/office/drawing/2014/main" id="{1804109A-305E-191C-2510-FB711F421D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05657" y="1906113"/>
            <a:ext cx="914400" cy="914400"/>
          </a:xfrm>
          <a:prstGeom prst="rect">
            <a:avLst/>
          </a:prstGeom>
        </p:spPr>
      </p:pic>
      <p:pic>
        <p:nvPicPr>
          <p:cNvPr id="10" name="Graphique 9" descr="Fermer avec un remplissage uni">
            <a:extLst>
              <a:ext uri="{FF2B5EF4-FFF2-40B4-BE49-F238E27FC236}">
                <a16:creationId xmlns:a16="http://schemas.microsoft.com/office/drawing/2014/main" id="{0B332F89-BDA4-C78A-17D2-19905EF431F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352052" y="1906113"/>
            <a:ext cx="914400" cy="914400"/>
          </a:xfrm>
          <a:prstGeom prst="rect">
            <a:avLst/>
          </a:prstGeom>
        </p:spPr>
      </p:pic>
      <p:pic>
        <p:nvPicPr>
          <p:cNvPr id="16" name="Picture 9" descr="Shape, rectangle&#10;&#10;Description automatically generated">
            <a:extLst>
              <a:ext uri="{FF2B5EF4-FFF2-40B4-BE49-F238E27FC236}">
                <a16:creationId xmlns:a16="http://schemas.microsoft.com/office/drawing/2014/main" id="{C7663573-CC7E-5761-0E37-0A21E30479F8}"/>
              </a:ext>
            </a:extLst>
          </p:cNvPr>
          <p:cNvPicPr>
            <a:picLocks noChangeAspect="1"/>
          </p:cNvPicPr>
          <p:nvPr/>
        </p:nvPicPr>
        <p:blipFill>
          <a:blip r:embed="rId9"/>
          <a:stretch>
            <a:fillRect/>
          </a:stretch>
        </p:blipFill>
        <p:spPr>
          <a:xfrm>
            <a:off x="6766853" y="2693243"/>
            <a:ext cx="4630355" cy="1626818"/>
          </a:xfrm>
          <a:prstGeom prst="rect">
            <a:avLst/>
          </a:prstGeom>
        </p:spPr>
      </p:pic>
      <p:sp>
        <p:nvSpPr>
          <p:cNvPr id="17" name="TextBox 10">
            <a:extLst>
              <a:ext uri="{FF2B5EF4-FFF2-40B4-BE49-F238E27FC236}">
                <a16:creationId xmlns:a16="http://schemas.microsoft.com/office/drawing/2014/main" id="{77A662A7-9C17-D09D-DA3E-AC35D91F8D20}"/>
              </a:ext>
            </a:extLst>
          </p:cNvPr>
          <p:cNvSpPr txBox="1"/>
          <p:nvPr/>
        </p:nvSpPr>
        <p:spPr>
          <a:xfrm>
            <a:off x="6950026" y="2892360"/>
            <a:ext cx="4060531" cy="1200329"/>
          </a:xfrm>
          <a:prstGeom prst="rect">
            <a:avLst/>
          </a:prstGeom>
          <a:noFill/>
        </p:spPr>
        <p:txBody>
          <a:bodyPr wrap="square" rtlCol="0">
            <a:spAutoFit/>
          </a:bodyPr>
          <a:lstStyle/>
          <a:p>
            <a:pPr algn="ctr"/>
            <a:r>
              <a:rPr kumimoji="1" lang="en-US" sz="2400" b="1" dirty="0">
                <a:latin typeface="Segoe UI Historic" panose="020B0502040204020203" pitchFamily="34" charset="0"/>
                <a:ea typeface="游ゴシック" panose="020B0400000000000000" pitchFamily="34" charset="-128"/>
              </a:rPr>
              <a:t>Place Banana on Plate</a:t>
            </a:r>
          </a:p>
          <a:p>
            <a:pPr algn="ctr"/>
            <a:r>
              <a:rPr kumimoji="1" lang="en-US" sz="2400" b="1" dirty="0">
                <a:latin typeface="Segoe UI Historic" panose="020B0502040204020203" pitchFamily="34" charset="0"/>
                <a:ea typeface="游ゴシック" panose="020B0400000000000000" pitchFamily="34" charset="-128"/>
              </a:rPr>
              <a:t>(ODD : unseen target object and instruction)</a:t>
            </a:r>
            <a:endParaRPr kumimoji="1" lang="en-JP" sz="2400" b="1" dirty="0">
              <a:latin typeface="Segoe UI Historic" panose="020B0502040204020203" pitchFamily="34" charset="0"/>
              <a:ea typeface="游ゴシック" panose="020B0400000000000000" pitchFamily="34" charset="-128"/>
            </a:endParaRPr>
          </a:p>
        </p:txBody>
      </p:sp>
      <p:pic>
        <p:nvPicPr>
          <p:cNvPr id="20" name="Picture 9" descr="Shape, rectangle&#10;&#10;Description automatically generated">
            <a:extLst>
              <a:ext uri="{FF2B5EF4-FFF2-40B4-BE49-F238E27FC236}">
                <a16:creationId xmlns:a16="http://schemas.microsoft.com/office/drawing/2014/main" id="{CA6588F3-88C3-2E0F-5097-F189E375BED2}"/>
              </a:ext>
            </a:extLst>
          </p:cNvPr>
          <p:cNvPicPr>
            <a:picLocks noChangeAspect="1"/>
          </p:cNvPicPr>
          <p:nvPr/>
        </p:nvPicPr>
        <p:blipFill>
          <a:blip r:embed="rId9"/>
          <a:stretch>
            <a:fillRect/>
          </a:stretch>
        </p:blipFill>
        <p:spPr>
          <a:xfrm>
            <a:off x="12583622" y="2670794"/>
            <a:ext cx="4630355" cy="1626818"/>
          </a:xfrm>
          <a:prstGeom prst="rect">
            <a:avLst/>
          </a:prstGeom>
        </p:spPr>
      </p:pic>
      <p:sp>
        <p:nvSpPr>
          <p:cNvPr id="21" name="TextBox 10">
            <a:extLst>
              <a:ext uri="{FF2B5EF4-FFF2-40B4-BE49-F238E27FC236}">
                <a16:creationId xmlns:a16="http://schemas.microsoft.com/office/drawing/2014/main" id="{060C85D3-7CBE-545D-EB1B-84E009E8BF4A}"/>
              </a:ext>
            </a:extLst>
          </p:cNvPr>
          <p:cNvSpPr txBox="1"/>
          <p:nvPr/>
        </p:nvSpPr>
        <p:spPr>
          <a:xfrm>
            <a:off x="12766130" y="3000467"/>
            <a:ext cx="4060531" cy="1015663"/>
          </a:xfrm>
          <a:prstGeom prst="rect">
            <a:avLst/>
          </a:prstGeom>
          <a:noFill/>
        </p:spPr>
        <p:txBody>
          <a:bodyPr wrap="square" rtlCol="0">
            <a:spAutoFit/>
          </a:bodyPr>
          <a:lstStyle/>
          <a:p>
            <a:pPr algn="ctr"/>
            <a:r>
              <a:rPr kumimoji="1" lang="en-US" sz="2000" b="1" dirty="0">
                <a:latin typeface="Segoe UI Historic" panose="020B0502040204020203" pitchFamily="34" charset="0"/>
                <a:ea typeface="游ゴシック" panose="020B0400000000000000" pitchFamily="34" charset="-128"/>
              </a:rPr>
              <a:t>Move Coke Can near Taylor Swift</a:t>
            </a:r>
          </a:p>
          <a:p>
            <a:pPr algn="ctr"/>
            <a:r>
              <a:rPr kumimoji="1" lang="en-US" sz="2000" b="1" dirty="0">
                <a:latin typeface="Segoe UI Historic" panose="020B0502040204020203" pitchFamily="34" charset="0"/>
                <a:ea typeface="游ゴシック" panose="020B0400000000000000" pitchFamily="34" charset="-128"/>
              </a:rPr>
              <a:t>(ODD : unseen concept from Internet)</a:t>
            </a:r>
            <a:endParaRPr kumimoji="1" lang="en-JP" sz="2000" b="1" dirty="0">
              <a:latin typeface="Segoe UI Historic" panose="020B0502040204020203" pitchFamily="34" charset="0"/>
              <a:ea typeface="游ゴシック" panose="020B0400000000000000" pitchFamily="34" charset="-128"/>
            </a:endParaRPr>
          </a:p>
        </p:txBody>
      </p:sp>
      <p:pic>
        <p:nvPicPr>
          <p:cNvPr id="23" name="Graphique 22" descr="Coche avec un remplissage uni">
            <a:extLst>
              <a:ext uri="{FF2B5EF4-FFF2-40B4-BE49-F238E27FC236}">
                <a16:creationId xmlns:a16="http://schemas.microsoft.com/office/drawing/2014/main" id="{DB24CD3B-0785-96FD-9146-A7C89A4EB4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79584" y="1893093"/>
            <a:ext cx="914400" cy="914400"/>
          </a:xfrm>
          <a:prstGeom prst="rect">
            <a:avLst/>
          </a:prstGeom>
        </p:spPr>
      </p:pic>
    </p:spTree>
    <p:extLst>
      <p:ext uri="{BB962C8B-B14F-4D97-AF65-F5344CB8AC3E}">
        <p14:creationId xmlns:p14="http://schemas.microsoft.com/office/powerpoint/2010/main" val="17507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0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fill="hold" display="0">
                  <p:stCondLst>
                    <p:cond delay="indefinite"/>
                  </p:stCondLst>
                </p:cTn>
                <p:tgtEl>
                  <p:spTgt spid="4"/>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video>
              <p:cMediaNode vol="80000">
                <p:cTn id="3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19</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12" name="タイトル 1">
            <a:extLst>
              <a:ext uri="{FF2B5EF4-FFF2-40B4-BE49-F238E27FC236}">
                <a16:creationId xmlns:a16="http://schemas.microsoft.com/office/drawing/2014/main" id="{0027FD42-C627-0A22-CECD-B9B5ACBD6D0C}"/>
              </a:ext>
            </a:extLst>
          </p:cNvPr>
          <p:cNvSpPr>
            <a:spLocks noGrp="1"/>
          </p:cNvSpPr>
          <p:nvPr>
            <p:ph type="title"/>
          </p:nvPr>
        </p:nvSpPr>
        <p:spPr>
          <a:xfrm>
            <a:off x="950084" y="130138"/>
            <a:ext cx="15773400" cy="1694769"/>
          </a:xfrm>
        </p:spPr>
        <p:txBody>
          <a:bodyPr>
            <a:normAutofit fontScale="90000"/>
          </a:bodyPr>
          <a:lstStyle/>
          <a:p>
            <a:r>
              <a:rPr kumimoji="1" lang="en-US" altLang="ja-JP" sz="3600" dirty="0"/>
              <a:t>Qualitative results : </a:t>
            </a:r>
            <a:r>
              <a:rPr kumimoji="1" lang="en-US" altLang="ja-JP" sz="3600" dirty="0" err="1"/>
              <a:t>OpenVLA</a:t>
            </a:r>
            <a:r>
              <a:rPr kumimoji="1" lang="en-US" altLang="ja-JP" sz="3600" dirty="0"/>
              <a:t> perform poorly on narrow single-instruction fine-tuning tasks but perform better on multiple objects scenes</a:t>
            </a:r>
            <a:endParaRPr kumimoji="1" lang="ja-JP" altLang="en-US" sz="3600" dirty="0"/>
          </a:p>
        </p:txBody>
      </p:sp>
      <p:pic>
        <p:nvPicPr>
          <p:cNvPr id="13" name="Picture 9" descr="Shape, rectangle&#10;&#10;Description automatically generated">
            <a:extLst>
              <a:ext uri="{FF2B5EF4-FFF2-40B4-BE49-F238E27FC236}">
                <a16:creationId xmlns:a16="http://schemas.microsoft.com/office/drawing/2014/main" id="{DDB30BF5-2AC3-BD26-4701-E19BACFB52F7}"/>
              </a:ext>
            </a:extLst>
          </p:cNvPr>
          <p:cNvPicPr>
            <a:picLocks noChangeAspect="1"/>
          </p:cNvPicPr>
          <p:nvPr/>
        </p:nvPicPr>
        <p:blipFill>
          <a:blip r:embed="rId9"/>
          <a:stretch>
            <a:fillRect/>
          </a:stretch>
        </p:blipFill>
        <p:spPr>
          <a:xfrm>
            <a:off x="950084" y="2670794"/>
            <a:ext cx="4630355" cy="1626818"/>
          </a:xfrm>
          <a:prstGeom prst="rect">
            <a:avLst/>
          </a:prstGeom>
        </p:spPr>
      </p:pic>
      <p:sp>
        <p:nvSpPr>
          <p:cNvPr id="14" name="TextBox 10">
            <a:extLst>
              <a:ext uri="{FF2B5EF4-FFF2-40B4-BE49-F238E27FC236}">
                <a16:creationId xmlns:a16="http://schemas.microsoft.com/office/drawing/2014/main" id="{64C41306-F1E2-17A5-A398-B91D501B4DC6}"/>
              </a:ext>
            </a:extLst>
          </p:cNvPr>
          <p:cNvSpPr txBox="1"/>
          <p:nvPr/>
        </p:nvSpPr>
        <p:spPr>
          <a:xfrm>
            <a:off x="1132591" y="3143180"/>
            <a:ext cx="4060531" cy="523220"/>
          </a:xfrm>
          <a:prstGeom prst="rect">
            <a:avLst/>
          </a:prstGeom>
          <a:noFill/>
        </p:spPr>
        <p:txBody>
          <a:bodyPr wrap="square" rtlCol="0">
            <a:spAutoFit/>
          </a:bodyPr>
          <a:lstStyle/>
          <a:p>
            <a:pPr algn="ctr"/>
            <a:r>
              <a:rPr kumimoji="1" lang="en-US" sz="2800" b="1" dirty="0">
                <a:latin typeface="Segoe UI Historic" panose="020B0502040204020203" pitchFamily="34" charset="0"/>
                <a:ea typeface="游ゴシック" panose="020B0400000000000000" pitchFamily="34" charset="-128"/>
              </a:rPr>
              <a:t>Put Carrot in Bowl</a:t>
            </a:r>
            <a:endParaRPr kumimoji="1" lang="en-JP" sz="2800" b="1" dirty="0">
              <a:latin typeface="Segoe UI Historic" panose="020B0502040204020203" pitchFamily="34" charset="0"/>
              <a:ea typeface="游ゴシック" panose="020B0400000000000000" pitchFamily="34" charset="-128"/>
            </a:endParaRPr>
          </a:p>
        </p:txBody>
      </p:sp>
      <p:pic>
        <p:nvPicPr>
          <p:cNvPr id="16" name="Picture 9" descr="Shape, rectangle&#10;&#10;Description automatically generated">
            <a:extLst>
              <a:ext uri="{FF2B5EF4-FFF2-40B4-BE49-F238E27FC236}">
                <a16:creationId xmlns:a16="http://schemas.microsoft.com/office/drawing/2014/main" id="{C7663573-CC7E-5761-0E37-0A21E30479F8}"/>
              </a:ext>
            </a:extLst>
          </p:cNvPr>
          <p:cNvPicPr>
            <a:picLocks noChangeAspect="1"/>
          </p:cNvPicPr>
          <p:nvPr/>
        </p:nvPicPr>
        <p:blipFill>
          <a:blip r:embed="rId9"/>
          <a:stretch>
            <a:fillRect/>
          </a:stretch>
        </p:blipFill>
        <p:spPr>
          <a:xfrm>
            <a:off x="6766853" y="2693243"/>
            <a:ext cx="4630355" cy="1626818"/>
          </a:xfrm>
          <a:prstGeom prst="rect">
            <a:avLst/>
          </a:prstGeom>
        </p:spPr>
      </p:pic>
      <p:pic>
        <p:nvPicPr>
          <p:cNvPr id="20" name="Picture 9" descr="Shape, rectangle&#10;&#10;Description automatically generated">
            <a:extLst>
              <a:ext uri="{FF2B5EF4-FFF2-40B4-BE49-F238E27FC236}">
                <a16:creationId xmlns:a16="http://schemas.microsoft.com/office/drawing/2014/main" id="{CA6588F3-88C3-2E0F-5097-F189E375BED2}"/>
              </a:ext>
            </a:extLst>
          </p:cNvPr>
          <p:cNvPicPr>
            <a:picLocks noChangeAspect="1"/>
          </p:cNvPicPr>
          <p:nvPr/>
        </p:nvPicPr>
        <p:blipFill>
          <a:blip r:embed="rId9"/>
          <a:stretch>
            <a:fillRect/>
          </a:stretch>
        </p:blipFill>
        <p:spPr>
          <a:xfrm>
            <a:off x="12583622" y="2670794"/>
            <a:ext cx="4630355" cy="1626818"/>
          </a:xfrm>
          <a:prstGeom prst="rect">
            <a:avLst/>
          </a:prstGeom>
        </p:spPr>
      </p:pic>
      <p:pic>
        <p:nvPicPr>
          <p:cNvPr id="23" name="Graphique 22" descr="Coche avec un remplissage uni">
            <a:extLst>
              <a:ext uri="{FF2B5EF4-FFF2-40B4-BE49-F238E27FC236}">
                <a16:creationId xmlns:a16="http://schemas.microsoft.com/office/drawing/2014/main" id="{DB24CD3B-0785-96FD-9146-A7C89A4EB4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79584" y="1893093"/>
            <a:ext cx="914400" cy="914400"/>
          </a:xfrm>
          <a:prstGeom prst="rect">
            <a:avLst/>
          </a:prstGeom>
        </p:spPr>
      </p:pic>
      <p:pic>
        <p:nvPicPr>
          <p:cNvPr id="6" name="Graphique 5" descr="Fermer avec un remplissage uni">
            <a:extLst>
              <a:ext uri="{FF2B5EF4-FFF2-40B4-BE49-F238E27FC236}">
                <a16:creationId xmlns:a16="http://schemas.microsoft.com/office/drawing/2014/main" id="{216E20B8-F0D5-B9AA-7373-2AB133B2B7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64883" y="1861506"/>
            <a:ext cx="914400" cy="914400"/>
          </a:xfrm>
          <a:prstGeom prst="rect">
            <a:avLst/>
          </a:prstGeom>
        </p:spPr>
      </p:pic>
      <p:pic>
        <p:nvPicPr>
          <p:cNvPr id="7" name="openvla--put_carrot.mp4">
            <a:hlinkClick r:id="" action="ppaction://media"/>
            <a:extLst>
              <a:ext uri="{FF2B5EF4-FFF2-40B4-BE49-F238E27FC236}">
                <a16:creationId xmlns:a16="http://schemas.microsoft.com/office/drawing/2014/main" id="{8F54E73E-9716-A834-D67C-E89AC1AD279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60185" y="4730520"/>
            <a:ext cx="5210152" cy="3907614"/>
          </a:xfrm>
          <a:prstGeom prst="rect">
            <a:avLst/>
          </a:prstGeom>
        </p:spPr>
      </p:pic>
      <p:sp>
        <p:nvSpPr>
          <p:cNvPr id="9" name="TextBox 10">
            <a:extLst>
              <a:ext uri="{FF2B5EF4-FFF2-40B4-BE49-F238E27FC236}">
                <a16:creationId xmlns:a16="http://schemas.microsoft.com/office/drawing/2014/main" id="{9E39AF16-6500-952D-BA6C-CFEC54BB6D2D}"/>
              </a:ext>
            </a:extLst>
          </p:cNvPr>
          <p:cNvSpPr txBox="1"/>
          <p:nvPr/>
        </p:nvSpPr>
        <p:spPr>
          <a:xfrm>
            <a:off x="7051764" y="3033094"/>
            <a:ext cx="4060531" cy="954107"/>
          </a:xfrm>
          <a:prstGeom prst="rect">
            <a:avLst/>
          </a:prstGeom>
          <a:noFill/>
        </p:spPr>
        <p:txBody>
          <a:bodyPr wrap="square" rtlCol="0">
            <a:spAutoFit/>
          </a:bodyPr>
          <a:lstStyle/>
          <a:p>
            <a:pPr algn="ctr"/>
            <a:r>
              <a:rPr kumimoji="1" lang="en-US" sz="2800" b="1" dirty="0">
                <a:latin typeface="Segoe UI Historic" panose="020B0502040204020203" pitchFamily="34" charset="0"/>
                <a:ea typeface="游ゴシック" panose="020B0400000000000000" pitchFamily="34" charset="-128"/>
              </a:rPr>
              <a:t>Move Yellow Corn onto Plate</a:t>
            </a:r>
            <a:endParaRPr kumimoji="1" lang="en-JP" sz="2800" b="1" dirty="0">
              <a:latin typeface="Segoe UI Historic" panose="020B0502040204020203" pitchFamily="34" charset="0"/>
              <a:ea typeface="游ゴシック" panose="020B0400000000000000" pitchFamily="34" charset="-128"/>
            </a:endParaRPr>
          </a:p>
        </p:txBody>
      </p:sp>
      <p:pic>
        <p:nvPicPr>
          <p:cNvPr id="11" name="Graphique 10" descr="Coche avec un remplissage uni">
            <a:extLst>
              <a:ext uri="{FF2B5EF4-FFF2-40B4-BE49-F238E27FC236}">
                <a16:creationId xmlns:a16="http://schemas.microsoft.com/office/drawing/2014/main" id="{3CE3F9D0-42C3-4F36-8D5C-136ABB0183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39195" y="1878086"/>
            <a:ext cx="914400" cy="914400"/>
          </a:xfrm>
          <a:prstGeom prst="rect">
            <a:avLst/>
          </a:prstGeom>
        </p:spPr>
      </p:pic>
      <p:sp>
        <p:nvSpPr>
          <p:cNvPr id="15" name="TextBox 10">
            <a:extLst>
              <a:ext uri="{FF2B5EF4-FFF2-40B4-BE49-F238E27FC236}">
                <a16:creationId xmlns:a16="http://schemas.microsoft.com/office/drawing/2014/main" id="{00E6C936-8204-FDF0-B1B6-0AF0D7D36124}"/>
              </a:ext>
            </a:extLst>
          </p:cNvPr>
          <p:cNvSpPr txBox="1"/>
          <p:nvPr/>
        </p:nvSpPr>
        <p:spPr>
          <a:xfrm>
            <a:off x="12868533" y="3133858"/>
            <a:ext cx="4060531" cy="523220"/>
          </a:xfrm>
          <a:prstGeom prst="rect">
            <a:avLst/>
          </a:prstGeom>
          <a:noFill/>
        </p:spPr>
        <p:txBody>
          <a:bodyPr wrap="square" rtlCol="0">
            <a:spAutoFit/>
          </a:bodyPr>
          <a:lstStyle/>
          <a:p>
            <a:pPr algn="ctr"/>
            <a:r>
              <a:rPr kumimoji="1" lang="en-US" sz="2800" b="1" dirty="0">
                <a:latin typeface="Segoe UI Historic" panose="020B0502040204020203" pitchFamily="34" charset="0"/>
                <a:ea typeface="游ゴシック" panose="020B0400000000000000" pitchFamily="34" charset="-128"/>
              </a:rPr>
              <a:t>Knock Brown Bear Over</a:t>
            </a:r>
            <a:endParaRPr kumimoji="1" lang="en-JP" sz="2800" b="1" dirty="0">
              <a:latin typeface="Segoe UI Historic" panose="020B0502040204020203" pitchFamily="34" charset="0"/>
              <a:ea typeface="游ゴシック" panose="020B0400000000000000" pitchFamily="34" charset="-128"/>
            </a:endParaRPr>
          </a:p>
        </p:txBody>
      </p:sp>
      <p:pic>
        <p:nvPicPr>
          <p:cNvPr id="18" name="openvla--move_corn_onto_plate.mp4">
            <a:hlinkClick r:id="" action="ppaction://media"/>
            <a:extLst>
              <a:ext uri="{FF2B5EF4-FFF2-40B4-BE49-F238E27FC236}">
                <a16:creationId xmlns:a16="http://schemas.microsoft.com/office/drawing/2014/main" id="{F494EC21-ACA2-8B22-29C9-AB2E9F9E0121}"/>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464192" y="4730520"/>
            <a:ext cx="5210152" cy="3907614"/>
          </a:xfrm>
          <a:prstGeom prst="rect">
            <a:avLst/>
          </a:prstGeom>
        </p:spPr>
      </p:pic>
      <p:pic>
        <p:nvPicPr>
          <p:cNvPr id="19" name="openvla--knock_brown_bear_over.mp4">
            <a:hlinkClick r:id="" action="ppaction://media"/>
            <a:extLst>
              <a:ext uri="{FF2B5EF4-FFF2-40B4-BE49-F238E27FC236}">
                <a16:creationId xmlns:a16="http://schemas.microsoft.com/office/drawing/2014/main" id="{DC4F3930-8734-4940-8837-18A7387E1034}"/>
              </a:ext>
            </a:extLst>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12293722" y="4698516"/>
            <a:ext cx="5210152" cy="3907614"/>
          </a:xfrm>
          <a:prstGeom prst="rect">
            <a:avLst/>
          </a:prstGeom>
        </p:spPr>
      </p:pic>
    </p:spTree>
    <p:extLst>
      <p:ext uri="{BB962C8B-B14F-4D97-AF65-F5344CB8AC3E}">
        <p14:creationId xmlns:p14="http://schemas.microsoft.com/office/powerpoint/2010/main" val="118578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40"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18"/>
                </p:tgtEl>
              </p:cMediaNode>
            </p:video>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8"/>
                                        </p:tgtEl>
                                      </p:cBhvr>
                                    </p:cmd>
                                  </p:childTnLst>
                                </p:cTn>
                              </p:par>
                            </p:childTnLst>
                          </p:cTn>
                        </p:par>
                      </p:childTnLst>
                    </p:cTn>
                  </p:par>
                </p:childTnLst>
              </p:cTn>
              <p:nextCondLst>
                <p:cond evt="onClick" delay="0">
                  <p:tgtEl>
                    <p:spTgt spid="18"/>
                  </p:tgtEl>
                </p:cond>
              </p:nextCondLst>
            </p:seq>
            <p:video>
              <p:cMediaNode vol="80000">
                <p:cTn id="27" fill="hold" display="0">
                  <p:stCondLst>
                    <p:cond delay="indefinite"/>
                  </p:stCondLst>
                </p:cTn>
                <p:tgtEl>
                  <p:spTgt spid="19"/>
                </p:tgtEl>
              </p:cMediaNode>
            </p:video>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Background : Robotic Manipulation with Open-Vocabulary Instruction</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2</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10" name="Image 9">
            <a:extLst>
              <a:ext uri="{FF2B5EF4-FFF2-40B4-BE49-F238E27FC236}">
                <a16:creationId xmlns:a16="http://schemas.microsoft.com/office/drawing/2014/main" id="{F3771E61-A562-0486-03C8-EEBEF821915F}"/>
              </a:ext>
            </a:extLst>
          </p:cNvPr>
          <p:cNvPicPr>
            <a:picLocks noChangeAspect="1"/>
          </p:cNvPicPr>
          <p:nvPr/>
        </p:nvPicPr>
        <p:blipFill>
          <a:blip r:embed="rId3"/>
          <a:stretch>
            <a:fillRect/>
          </a:stretch>
        </p:blipFill>
        <p:spPr>
          <a:xfrm>
            <a:off x="1861732" y="5452506"/>
            <a:ext cx="5360357" cy="4107937"/>
          </a:xfrm>
          <a:prstGeom prst="rect">
            <a:avLst/>
          </a:prstGeom>
        </p:spPr>
      </p:pic>
      <p:cxnSp>
        <p:nvCxnSpPr>
          <p:cNvPr id="12" name="Connecteur droit 11">
            <a:extLst>
              <a:ext uri="{FF2B5EF4-FFF2-40B4-BE49-F238E27FC236}">
                <a16:creationId xmlns:a16="http://schemas.microsoft.com/office/drawing/2014/main" id="{FB902759-AC75-47BB-C988-00A14CA84F02}"/>
              </a:ext>
            </a:extLst>
          </p:cNvPr>
          <p:cNvCxnSpPr>
            <a:cxnSpLocks/>
          </p:cNvCxnSpPr>
          <p:nvPr/>
        </p:nvCxnSpPr>
        <p:spPr>
          <a:xfrm>
            <a:off x="9601200" y="3390900"/>
            <a:ext cx="0" cy="5531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1598C63-02AE-28BE-739D-33548A451470}"/>
              </a:ext>
            </a:extLst>
          </p:cNvPr>
          <p:cNvSpPr txBox="1"/>
          <p:nvPr/>
        </p:nvSpPr>
        <p:spPr>
          <a:xfrm>
            <a:off x="950084" y="2121475"/>
            <a:ext cx="14670916" cy="1015663"/>
          </a:xfrm>
          <a:prstGeom prst="rect">
            <a:avLst/>
          </a:prstGeom>
          <a:noFill/>
        </p:spPr>
        <p:txBody>
          <a:bodyPr wrap="square">
            <a:spAutoFit/>
          </a:bodyPr>
          <a:lstStyle/>
          <a:p>
            <a:pPr indent="-342900"/>
            <a:r>
              <a:rPr lang="fr-FR" sz="3200" b="1" u="sng" dirty="0" err="1">
                <a:solidFill>
                  <a:srgbClr val="0070C0"/>
                </a:solidFill>
              </a:rPr>
              <a:t>Robotic</a:t>
            </a:r>
            <a:r>
              <a:rPr lang="fr-FR" sz="3200" b="1" u="sng" dirty="0">
                <a:solidFill>
                  <a:srgbClr val="0070C0"/>
                </a:solidFill>
              </a:rPr>
              <a:t> Manipulation</a:t>
            </a:r>
            <a:r>
              <a:rPr lang="en-JP" sz="3200">
                <a:solidFill>
                  <a:srgbClr val="0070C0"/>
                </a:solidFill>
              </a:rPr>
              <a:t> :</a:t>
            </a:r>
            <a:r>
              <a:rPr lang="fr-FR" sz="3200" dirty="0">
                <a:solidFill>
                  <a:srgbClr val="0070C0"/>
                </a:solidFill>
              </a:rPr>
              <a:t> </a:t>
            </a:r>
            <a:r>
              <a:rPr lang="fr-FR" sz="3200" dirty="0">
                <a:solidFill>
                  <a:srgbClr val="0E0E0E"/>
                </a:solidFill>
              </a:rPr>
              <a:t>R</a:t>
            </a:r>
            <a:r>
              <a:rPr lang="fr-FR" sz="3200" dirty="0">
                <a:solidFill>
                  <a:srgbClr val="0E0E0E"/>
                </a:solidFill>
                <a:effectLst/>
              </a:rPr>
              <a:t>obots </a:t>
            </a:r>
            <a:r>
              <a:rPr lang="fr-FR" sz="3200" dirty="0" err="1">
                <a:solidFill>
                  <a:srgbClr val="0E0E0E"/>
                </a:solidFill>
                <a:effectLst/>
              </a:rPr>
              <a:t>controlling</a:t>
            </a:r>
            <a:r>
              <a:rPr lang="fr-FR" sz="3200" dirty="0">
                <a:solidFill>
                  <a:srgbClr val="0E0E0E"/>
                </a:solidFill>
                <a:effectLst/>
              </a:rPr>
              <a:t> </a:t>
            </a:r>
            <a:r>
              <a:rPr lang="fr-FR" sz="3200" dirty="0" err="1">
                <a:solidFill>
                  <a:srgbClr val="0E0E0E"/>
                </a:solidFill>
                <a:effectLst/>
              </a:rPr>
              <a:t>objects</a:t>
            </a:r>
            <a:r>
              <a:rPr lang="fr-FR" sz="3200" dirty="0">
                <a:solidFill>
                  <a:srgbClr val="0E0E0E"/>
                </a:solidFill>
                <a:effectLst/>
              </a:rPr>
              <a:t> to </a:t>
            </a:r>
            <a:r>
              <a:rPr lang="fr-FR" sz="3200" dirty="0" err="1">
                <a:solidFill>
                  <a:srgbClr val="0E0E0E"/>
                </a:solidFill>
                <a:effectLst/>
              </a:rPr>
              <a:t>perform</a:t>
            </a:r>
            <a:r>
              <a:rPr lang="fr-FR" sz="3200" dirty="0">
                <a:solidFill>
                  <a:srgbClr val="0E0E0E"/>
                </a:solidFill>
                <a:effectLst/>
              </a:rPr>
              <a:t> </a:t>
            </a:r>
            <a:r>
              <a:rPr lang="fr-FR" sz="3200" dirty="0" err="1">
                <a:solidFill>
                  <a:srgbClr val="0E0E0E"/>
                </a:solidFill>
                <a:effectLst/>
              </a:rPr>
              <a:t>tasks</a:t>
            </a:r>
            <a:endParaRPr lang="fr-FR" sz="3200" dirty="0">
              <a:solidFill>
                <a:srgbClr val="0E0E0E"/>
              </a:solidFill>
              <a:effectLst/>
            </a:endParaRPr>
          </a:p>
          <a:p>
            <a:pPr indent="-342900"/>
            <a:endParaRPr lang="en-US" altLang="ja-JP" sz="2800" dirty="0">
              <a:solidFill>
                <a:srgbClr val="0070C0"/>
              </a:solidFill>
            </a:endParaRPr>
          </a:p>
        </p:txBody>
      </p:sp>
      <p:grpSp>
        <p:nvGrpSpPr>
          <p:cNvPr id="16" name="Group 11">
            <a:extLst>
              <a:ext uri="{FF2B5EF4-FFF2-40B4-BE49-F238E27FC236}">
                <a16:creationId xmlns:a16="http://schemas.microsoft.com/office/drawing/2014/main" id="{1617FBC4-1D97-CBD7-3734-697E631044E5}"/>
              </a:ext>
            </a:extLst>
          </p:cNvPr>
          <p:cNvGrpSpPr/>
          <p:nvPr/>
        </p:nvGrpSpPr>
        <p:grpSpPr>
          <a:xfrm>
            <a:off x="1989215" y="3077798"/>
            <a:ext cx="5105393" cy="1822825"/>
            <a:chOff x="969741" y="4428771"/>
            <a:chExt cx="3576501" cy="1462219"/>
          </a:xfrm>
        </p:grpSpPr>
        <p:pic>
          <p:nvPicPr>
            <p:cNvPr id="17" name="Picture 9" descr="Shape, rectangle&#10;&#10;Description automatically generated">
              <a:extLst>
                <a:ext uri="{FF2B5EF4-FFF2-40B4-BE49-F238E27FC236}">
                  <a16:creationId xmlns:a16="http://schemas.microsoft.com/office/drawing/2014/main" id="{411FA85D-1AE2-2A8A-5361-EE05A3836E63}"/>
                </a:ext>
              </a:extLst>
            </p:cNvPr>
            <p:cNvPicPr>
              <a:picLocks noChangeAspect="1"/>
            </p:cNvPicPr>
            <p:nvPr/>
          </p:nvPicPr>
          <p:blipFill>
            <a:blip r:embed="rId4"/>
            <a:stretch>
              <a:fillRect/>
            </a:stretch>
          </p:blipFill>
          <p:spPr>
            <a:xfrm>
              <a:off x="969741" y="4428771"/>
              <a:ext cx="3576501" cy="1403592"/>
            </a:xfrm>
            <a:prstGeom prst="rect">
              <a:avLst/>
            </a:prstGeom>
          </p:spPr>
        </p:pic>
        <p:sp>
          <p:nvSpPr>
            <p:cNvPr id="18" name="TextBox 10">
              <a:extLst>
                <a:ext uri="{FF2B5EF4-FFF2-40B4-BE49-F238E27FC236}">
                  <a16:creationId xmlns:a16="http://schemas.microsoft.com/office/drawing/2014/main" id="{588EDAD7-D1E4-1EA1-0BD7-BE4D35B4A253}"/>
                </a:ext>
              </a:extLst>
            </p:cNvPr>
            <p:cNvSpPr txBox="1"/>
            <p:nvPr/>
          </p:nvSpPr>
          <p:spPr>
            <a:xfrm>
              <a:off x="1168521" y="4734364"/>
              <a:ext cx="3136367" cy="1156626"/>
            </a:xfrm>
            <a:prstGeom prst="rect">
              <a:avLst/>
            </a:prstGeom>
            <a:noFill/>
          </p:spPr>
          <p:txBody>
            <a:bodyPr wrap="square" rtlCol="0">
              <a:spAutoFit/>
            </a:bodyPr>
            <a:lstStyle/>
            <a:p>
              <a:pPr algn="ctr"/>
              <a:r>
                <a:rPr kumimoji="1" lang="en-US" sz="2800" b="1" dirty="0">
                  <a:latin typeface="Segoe UI Historic" panose="020B0502040204020203" pitchFamily="34" charset="0"/>
                  <a:ea typeface="游ゴシック" panose="020B0400000000000000" pitchFamily="34" charset="-128"/>
                </a:rPr>
                <a:t>Turn open the vitamin bottle</a:t>
              </a:r>
              <a:endParaRPr kumimoji="1" lang="en-JP" sz="2800" b="1" dirty="0">
                <a:latin typeface="Segoe UI Historic" panose="020B0502040204020203" pitchFamily="34" charset="0"/>
                <a:ea typeface="游ゴシック" panose="020B0400000000000000" pitchFamily="34" charset="-128"/>
              </a:endParaRPr>
            </a:p>
          </p:txBody>
        </p:sp>
      </p:grpSp>
      <p:sp>
        <p:nvSpPr>
          <p:cNvPr id="19" name="Down Arrow 17">
            <a:extLst>
              <a:ext uri="{FF2B5EF4-FFF2-40B4-BE49-F238E27FC236}">
                <a16:creationId xmlns:a16="http://schemas.microsoft.com/office/drawing/2014/main" id="{7F1928AD-6E6D-1CE4-1DBE-315EF24240D7}"/>
              </a:ext>
            </a:extLst>
          </p:cNvPr>
          <p:cNvSpPr/>
          <p:nvPr/>
        </p:nvSpPr>
        <p:spPr>
          <a:xfrm>
            <a:off x="4312331" y="4778326"/>
            <a:ext cx="398385" cy="626322"/>
          </a:xfrm>
          <a:prstGeom prst="down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0" name="TextBox 5">
            <a:extLst>
              <a:ext uri="{FF2B5EF4-FFF2-40B4-BE49-F238E27FC236}">
                <a16:creationId xmlns:a16="http://schemas.microsoft.com/office/drawing/2014/main" id="{2E7C839D-F415-921B-233B-AC1715243FF7}"/>
              </a:ext>
            </a:extLst>
          </p:cNvPr>
          <p:cNvSpPr txBox="1"/>
          <p:nvPr/>
        </p:nvSpPr>
        <p:spPr>
          <a:xfrm>
            <a:off x="9901251" y="3896534"/>
            <a:ext cx="8081949" cy="6124754"/>
          </a:xfrm>
          <a:prstGeom prst="rect">
            <a:avLst/>
          </a:prstGeom>
          <a:noFill/>
        </p:spPr>
        <p:txBody>
          <a:bodyPr wrap="square">
            <a:spAutoFit/>
          </a:bodyPr>
          <a:lstStyle/>
          <a:p>
            <a:endParaRPr lang="en-US" altLang="ja-JP" sz="2800" dirty="0"/>
          </a:p>
          <a:p>
            <a:pPr marL="800100" lvl="1" indent="-342900">
              <a:buFont typeface="Arial" panose="020B0604020202020204" pitchFamily="34" charset="0"/>
              <a:buChar char="•"/>
            </a:pPr>
            <a:r>
              <a:rPr lang="fr-FR" altLang="ja-JP" sz="2800" dirty="0"/>
              <a:t>Human-robot</a:t>
            </a:r>
            <a:r>
              <a:rPr lang="en-US" altLang="ja-JP" sz="2800" dirty="0"/>
              <a:t> </a:t>
            </a:r>
            <a:r>
              <a:rPr lang="fr-FR" altLang="ja-JP" sz="2800" dirty="0"/>
              <a:t>collaboration</a:t>
            </a:r>
            <a:r>
              <a:rPr lang="en-US" altLang="ja-JP" sz="2800" dirty="0"/>
              <a:t> [Wang+, CoRL21]</a:t>
            </a:r>
          </a:p>
          <a:p>
            <a:pPr marL="800100" lvl="1" indent="-342900">
              <a:buFont typeface="Arial" panose="020B0604020202020204" pitchFamily="34" charset="0"/>
              <a:buChar char="•"/>
            </a:pPr>
            <a:r>
              <a:rPr lang="fr-FR" altLang="ja-JP" sz="2800" dirty="0"/>
              <a:t>Cooking </a:t>
            </a:r>
            <a:r>
              <a:rPr lang="en-US" altLang="ja-JP" sz="2800" dirty="0"/>
              <a:t>[Shi+, CoRL23]</a:t>
            </a:r>
          </a:p>
          <a:p>
            <a:pPr marL="800100" lvl="1" indent="-342900">
              <a:buFont typeface="Arial" panose="020B0604020202020204" pitchFamily="34" charset="0"/>
              <a:buChar char="•"/>
            </a:pPr>
            <a:r>
              <a:rPr lang="fr-FR" altLang="ja-JP" sz="2800" dirty="0" err="1"/>
              <a:t>Household</a:t>
            </a:r>
            <a:r>
              <a:rPr lang="fr-FR" altLang="ja-JP" sz="2800" dirty="0"/>
              <a:t> service </a:t>
            </a:r>
            <a:r>
              <a:rPr lang="en-US" altLang="ja-JP" sz="2800" dirty="0"/>
              <a:t>[Tyree+, IROS22]</a:t>
            </a:r>
          </a:p>
          <a:p>
            <a:endParaRPr lang="en-US" altLang="ja-JP" sz="2800" b="1" dirty="0">
              <a:solidFill>
                <a:schemeClr val="accent1"/>
              </a:solidFill>
            </a:endParaRPr>
          </a:p>
          <a:p>
            <a:r>
              <a:rPr lang="en-US" altLang="ja-JP" sz="2800" b="1" dirty="0">
                <a:solidFill>
                  <a:schemeClr val="accent1"/>
                </a:solidFill>
              </a:rPr>
              <a:t>       </a:t>
            </a:r>
            <a:r>
              <a:rPr lang="ja-JP" altLang="en-US" sz="2800" b="1">
                <a:solidFill>
                  <a:schemeClr val="accent1"/>
                </a:solidFill>
              </a:rPr>
              <a:t>→</a:t>
            </a:r>
            <a:r>
              <a:rPr lang="en-US" altLang="ja-JP" sz="2800" b="1" dirty="0">
                <a:solidFill>
                  <a:schemeClr val="accent1"/>
                </a:solidFill>
              </a:rPr>
              <a:t> </a:t>
            </a:r>
            <a:r>
              <a:rPr lang="fr-FR" altLang="ja-JP" sz="2800" b="1" dirty="0" err="1">
                <a:solidFill>
                  <a:srgbClr val="0070C0"/>
                </a:solidFill>
              </a:rPr>
              <a:t>Robotic</a:t>
            </a:r>
            <a:r>
              <a:rPr lang="fr-FR" altLang="ja-JP" sz="2800" b="1" dirty="0">
                <a:solidFill>
                  <a:srgbClr val="0070C0"/>
                </a:solidFill>
              </a:rPr>
              <a:t> Manipulation </a:t>
            </a:r>
            <a:r>
              <a:rPr lang="fr-FR" altLang="ja-JP" sz="2800" b="1" dirty="0" err="1">
                <a:solidFill>
                  <a:srgbClr val="0070C0"/>
                </a:solidFill>
              </a:rPr>
              <a:t>could</a:t>
            </a:r>
            <a:r>
              <a:rPr lang="fr-FR" altLang="ja-JP" sz="2800" b="1" dirty="0">
                <a:solidFill>
                  <a:srgbClr val="0070C0"/>
                </a:solidFill>
              </a:rPr>
              <a:t> </a:t>
            </a:r>
            <a:r>
              <a:rPr lang="fr-FR" altLang="ja-JP" sz="2800" b="1" dirty="0" err="1">
                <a:solidFill>
                  <a:srgbClr val="0070C0"/>
                </a:solidFill>
              </a:rPr>
              <a:t>be</a:t>
            </a:r>
            <a:r>
              <a:rPr lang="fr-FR" altLang="ja-JP" sz="2800" b="1" dirty="0">
                <a:solidFill>
                  <a:srgbClr val="0070C0"/>
                </a:solidFill>
              </a:rPr>
              <a:t>          	   </a:t>
            </a:r>
            <a:r>
              <a:rPr lang="fr-FR" altLang="ja-JP" sz="2800" b="1" dirty="0" err="1">
                <a:solidFill>
                  <a:srgbClr val="0070C0"/>
                </a:solidFill>
              </a:rPr>
              <a:t>extremely</a:t>
            </a:r>
            <a:r>
              <a:rPr lang="fr-FR" altLang="ja-JP" sz="2800" b="1" dirty="0">
                <a:solidFill>
                  <a:srgbClr val="0070C0"/>
                </a:solidFill>
              </a:rPr>
              <a:t> </a:t>
            </a:r>
            <a:r>
              <a:rPr lang="fr-FR" altLang="ja-JP" sz="2800" b="1" dirty="0" err="1">
                <a:solidFill>
                  <a:srgbClr val="0070C0"/>
                </a:solidFill>
              </a:rPr>
              <a:t>useful</a:t>
            </a:r>
            <a:endParaRPr lang="en-US" altLang="ja-JP" sz="2800" b="1" dirty="0">
              <a:solidFill>
                <a:srgbClr val="0070C0"/>
              </a:solidFill>
            </a:endParaRPr>
          </a:p>
          <a:p>
            <a:endParaRPr lang="en-US" altLang="ja-JP" sz="2800" b="1" dirty="0">
              <a:solidFill>
                <a:schemeClr val="accent1"/>
              </a:solidFill>
            </a:endParaRPr>
          </a:p>
          <a:p>
            <a:endParaRPr lang="en-JP" sz="2800" b="1" dirty="0">
              <a:solidFill>
                <a:schemeClr val="accent1"/>
              </a:solidFill>
            </a:endParaRPr>
          </a:p>
          <a:p>
            <a:pPr marL="342900" indent="-342900">
              <a:buFont typeface="Arial" panose="020B0604020202020204" pitchFamily="34" charset="0"/>
              <a:buChar char="•"/>
            </a:pPr>
            <a:endParaRPr lang="en-US" altLang="ja-JP" sz="2800" dirty="0"/>
          </a:p>
          <a:p>
            <a:pPr marL="342900" indent="-342900">
              <a:buFont typeface="Arial" panose="020B0604020202020204" pitchFamily="34" charset="0"/>
              <a:buChar char="•"/>
            </a:pPr>
            <a:endParaRPr lang="en-US" altLang="ja-JP" sz="2800" dirty="0"/>
          </a:p>
          <a:p>
            <a:endParaRPr lang="en-US" altLang="ja-JP" sz="2800" dirty="0"/>
          </a:p>
          <a:p>
            <a:r>
              <a:rPr lang="en-US" altLang="ja-JP" sz="2800" b="1" dirty="0"/>
              <a:t> </a:t>
            </a:r>
          </a:p>
        </p:txBody>
      </p:sp>
      <p:sp>
        <p:nvSpPr>
          <p:cNvPr id="21" name="TextBox 21">
            <a:extLst>
              <a:ext uri="{FF2B5EF4-FFF2-40B4-BE49-F238E27FC236}">
                <a16:creationId xmlns:a16="http://schemas.microsoft.com/office/drawing/2014/main" id="{753763E4-431E-4380-5704-C7D7B702321C}"/>
              </a:ext>
            </a:extLst>
          </p:cNvPr>
          <p:cNvSpPr txBox="1"/>
          <p:nvPr/>
        </p:nvSpPr>
        <p:spPr>
          <a:xfrm>
            <a:off x="10261707" y="2905248"/>
            <a:ext cx="6768979" cy="1077218"/>
          </a:xfrm>
          <a:prstGeom prst="rect">
            <a:avLst/>
          </a:prstGeom>
          <a:noFill/>
        </p:spPr>
        <p:txBody>
          <a:bodyPr wrap="square">
            <a:spAutoFit/>
          </a:bodyPr>
          <a:lstStyle/>
          <a:p>
            <a:pPr marL="342900" indent="-342900">
              <a:buFont typeface="Courier New" panose="02070309020205020404" pitchFamily="49" charset="0"/>
              <a:buChar char="o"/>
            </a:pPr>
            <a:r>
              <a:rPr lang="fr-FR" altLang="ja-JP" sz="3200" dirty="0" err="1"/>
              <a:t>Robotic</a:t>
            </a:r>
            <a:r>
              <a:rPr lang="fr-FR" altLang="ja-JP" sz="3200" dirty="0"/>
              <a:t> Manipulation has </a:t>
            </a:r>
            <a:r>
              <a:rPr lang="fr-FR" altLang="ja-JP" sz="3200" dirty="0" err="1"/>
              <a:t>different</a:t>
            </a:r>
            <a:r>
              <a:rPr lang="fr-FR" altLang="ja-JP" sz="3200" dirty="0"/>
              <a:t> applications : </a:t>
            </a:r>
            <a:endParaRPr lang="en-US" altLang="ja-JP" sz="3200" dirty="0"/>
          </a:p>
        </p:txBody>
      </p:sp>
      <p:sp>
        <p:nvSpPr>
          <p:cNvPr id="22" name="Rounded Rectangle 13">
            <a:extLst>
              <a:ext uri="{FF2B5EF4-FFF2-40B4-BE49-F238E27FC236}">
                <a16:creationId xmlns:a16="http://schemas.microsoft.com/office/drawing/2014/main" id="{37B1E96D-E4E2-8C3F-0795-D3C43F9AF739}"/>
              </a:ext>
            </a:extLst>
          </p:cNvPr>
          <p:cNvSpPr/>
          <p:nvPr/>
        </p:nvSpPr>
        <p:spPr>
          <a:xfrm>
            <a:off x="11618510" y="7598928"/>
            <a:ext cx="5412175" cy="1527884"/>
          </a:xfrm>
          <a:prstGeom prst="roundRect">
            <a:avLst>
              <a:gd name="adj" fmla="val 10196"/>
            </a:avLst>
          </a:prstGeom>
          <a:pattFill prst="dkUpDiag">
            <a:fgClr>
              <a:schemeClr val="bg1"/>
            </a:fgClr>
            <a:bgClr>
              <a:schemeClr val="bg1">
                <a:lumMod val="95000"/>
              </a:schemeClr>
            </a:bgClr>
          </a:patt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70C0"/>
                </a:solidFill>
              </a:rPr>
              <a:t>Need for effective </a:t>
            </a:r>
            <a:r>
              <a:rPr lang="fr-FR" sz="3200" b="1" dirty="0" err="1">
                <a:solidFill>
                  <a:srgbClr val="0070C0"/>
                </a:solidFill>
              </a:rPr>
              <a:t>models</a:t>
            </a:r>
            <a:endParaRPr lang="en-JP" sz="3200" dirty="0">
              <a:solidFill>
                <a:srgbClr val="0070C0"/>
              </a:solidFill>
            </a:endParaRPr>
          </a:p>
        </p:txBody>
      </p:sp>
      <p:sp>
        <p:nvSpPr>
          <p:cNvPr id="23" name="Down Arrow 16">
            <a:extLst>
              <a:ext uri="{FF2B5EF4-FFF2-40B4-BE49-F238E27FC236}">
                <a16:creationId xmlns:a16="http://schemas.microsoft.com/office/drawing/2014/main" id="{17583B79-C8A4-737C-8CBD-425F8A4804B7}"/>
              </a:ext>
            </a:extLst>
          </p:cNvPr>
          <p:cNvSpPr/>
          <p:nvPr/>
        </p:nvSpPr>
        <p:spPr>
          <a:xfrm rot="16200000">
            <a:off x="10555211" y="7891184"/>
            <a:ext cx="583128" cy="943371"/>
          </a:xfrm>
          <a:prstGeom prst="down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2070192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Conclusion </a:t>
            </a:r>
            <a:r>
              <a:rPr kumimoji="1" lang="en-US" altLang="ja-JP" dirty="0"/>
              <a:t>: A new approach to VLA models</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20</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4" name="TextBox 21">
            <a:extLst>
              <a:ext uri="{FF2B5EF4-FFF2-40B4-BE49-F238E27FC236}">
                <a16:creationId xmlns:a16="http://schemas.microsoft.com/office/drawing/2014/main" id="{161BC6EE-98C7-ADCA-FFC3-899BCADA5613}"/>
              </a:ext>
            </a:extLst>
          </p:cNvPr>
          <p:cNvSpPr txBox="1"/>
          <p:nvPr/>
        </p:nvSpPr>
        <p:spPr>
          <a:xfrm>
            <a:off x="950084" y="2324100"/>
            <a:ext cx="15585316" cy="7232749"/>
          </a:xfrm>
          <a:prstGeom prst="rect">
            <a:avLst/>
          </a:prstGeom>
          <a:noFill/>
        </p:spPr>
        <p:txBody>
          <a:bodyPr wrap="square">
            <a:spAutoFit/>
          </a:bodyPr>
          <a:lstStyle/>
          <a:p>
            <a:pPr marL="342900" indent="-342900">
              <a:buFont typeface="Courier New" panose="02070309020205020404" pitchFamily="49" charset="0"/>
              <a:buChar char="o"/>
            </a:pPr>
            <a:r>
              <a:rPr lang="fr-FR" altLang="ja-JP" sz="3600" b="1" dirty="0" err="1"/>
              <a:t>OpenVLA</a:t>
            </a:r>
            <a:r>
              <a:rPr lang="fr-FR" altLang="ja-JP" sz="3600" b="1" dirty="0"/>
              <a:t> – Open Source Vision-</a:t>
            </a:r>
            <a:r>
              <a:rPr lang="fr-FR" altLang="ja-JP" sz="3600" b="1" dirty="0" err="1"/>
              <a:t>Language</a:t>
            </a:r>
            <a:r>
              <a:rPr lang="fr-FR" altLang="ja-JP" sz="3600" b="1" dirty="0"/>
              <a:t>-Action Model</a:t>
            </a:r>
            <a:r>
              <a:rPr lang="fr-FR" altLang="ja-JP" sz="3600" dirty="0"/>
              <a:t>:</a:t>
            </a:r>
          </a:p>
          <a:p>
            <a:pPr marL="800100" lvl="1" indent="-342900">
              <a:buFont typeface="Courier New" panose="02070309020205020404" pitchFamily="49" charset="0"/>
              <a:buChar char="o"/>
            </a:pPr>
            <a:r>
              <a:rPr lang="fr-FR" altLang="ja-JP" sz="3600" dirty="0"/>
              <a:t>State-of-the-art cross-</a:t>
            </a:r>
            <a:r>
              <a:rPr lang="fr-FR" altLang="ja-JP" sz="3600" dirty="0" err="1"/>
              <a:t>embodiment</a:t>
            </a:r>
            <a:r>
              <a:rPr lang="fr-FR" altLang="ja-JP" sz="3600" dirty="0"/>
              <a:t> robot control out-of-the-box </a:t>
            </a:r>
          </a:p>
          <a:p>
            <a:pPr marL="800100" lvl="1" indent="-342900">
              <a:buFont typeface="Courier New" panose="02070309020205020404" pitchFamily="49" charset="0"/>
              <a:buChar char="o"/>
            </a:pPr>
            <a:r>
              <a:rPr lang="fr-FR" altLang="ja-JP" sz="3600" dirty="0"/>
              <a:t>Can </a:t>
            </a:r>
            <a:r>
              <a:rPr lang="fr-FR" altLang="ja-JP" sz="3600" dirty="0" err="1"/>
              <a:t>be</a:t>
            </a:r>
            <a:r>
              <a:rPr lang="fr-FR" altLang="ja-JP" sz="3600" dirty="0"/>
              <a:t> </a:t>
            </a:r>
            <a:r>
              <a:rPr lang="fr-FR" altLang="ja-JP" sz="3600" dirty="0" err="1"/>
              <a:t>easily</a:t>
            </a:r>
            <a:r>
              <a:rPr lang="fr-FR" altLang="ja-JP" sz="3600" dirty="0"/>
              <a:t> </a:t>
            </a:r>
            <a:r>
              <a:rPr lang="fr-FR" altLang="ja-JP" sz="3600" dirty="0" err="1"/>
              <a:t>adapted</a:t>
            </a:r>
            <a:r>
              <a:rPr lang="fr-FR" altLang="ja-JP" sz="3600" dirty="0"/>
              <a:t> to new setups </a:t>
            </a:r>
            <a:r>
              <a:rPr lang="fr-FR" altLang="ja-JP" sz="3600" dirty="0" err="1"/>
              <a:t>with</a:t>
            </a:r>
            <a:r>
              <a:rPr lang="fr-FR" altLang="ja-JP" sz="3600" dirty="0"/>
              <a:t> fine-tuning</a:t>
            </a:r>
          </a:p>
          <a:p>
            <a:pPr lvl="1"/>
            <a:endParaRPr lang="fr-FR" altLang="ja-JP" sz="3600" dirty="0"/>
          </a:p>
          <a:p>
            <a:pPr marL="342900" indent="-342900">
              <a:buFont typeface="Courier New" panose="02070309020205020404" pitchFamily="49" charset="0"/>
              <a:buChar char="o"/>
            </a:pPr>
            <a:r>
              <a:rPr lang="fr-FR" altLang="ja-JP" sz="3600" b="1" dirty="0"/>
              <a:t>Limitations</a:t>
            </a:r>
            <a:r>
              <a:rPr lang="fr-FR" altLang="ja-JP" sz="3600" dirty="0"/>
              <a:t> : </a:t>
            </a:r>
          </a:p>
          <a:p>
            <a:pPr marL="800100" lvl="1" indent="-342900">
              <a:buFont typeface="Courier New" panose="02070309020205020404" pitchFamily="49" charset="0"/>
              <a:buChar char="o"/>
            </a:pPr>
            <a:r>
              <a:rPr lang="fr-FR" altLang="ja-JP" sz="3600" dirty="0" err="1"/>
              <a:t>Only</a:t>
            </a:r>
            <a:r>
              <a:rPr lang="fr-FR" altLang="ja-JP" sz="3600" dirty="0"/>
              <a:t> single image observations </a:t>
            </a:r>
          </a:p>
          <a:p>
            <a:pPr marL="800100" lvl="1" indent="-342900">
              <a:buFont typeface="Courier New" panose="02070309020205020404" pitchFamily="49" charset="0"/>
              <a:buChar char="o"/>
            </a:pPr>
            <a:r>
              <a:rPr lang="fr-FR" altLang="ja-JP" sz="3600" dirty="0" err="1"/>
              <a:t>Only</a:t>
            </a:r>
            <a:r>
              <a:rPr lang="fr-FR" altLang="ja-JP" sz="3600" dirty="0"/>
              <a:t> single action output</a:t>
            </a:r>
          </a:p>
          <a:p>
            <a:pPr marL="800100" lvl="1" indent="-342900">
              <a:buFont typeface="Courier New" panose="02070309020205020404" pitchFamily="49" charset="0"/>
              <a:buChar char="o"/>
            </a:pPr>
            <a:r>
              <a:rPr lang="fr-FR" altLang="ja-JP" sz="3600" dirty="0" err="1"/>
              <a:t>Accuracy</a:t>
            </a:r>
            <a:r>
              <a:rPr lang="fr-FR" altLang="ja-JP" sz="3600" dirty="0"/>
              <a:t> </a:t>
            </a:r>
            <a:r>
              <a:rPr lang="fr-FR" altLang="ja-JP" sz="3600" dirty="0" err="1"/>
              <a:t>still</a:t>
            </a:r>
            <a:r>
              <a:rPr lang="fr-FR" altLang="ja-JP" sz="3600" dirty="0"/>
              <a:t> &lt; 90%</a:t>
            </a:r>
          </a:p>
          <a:p>
            <a:pPr lvl="1"/>
            <a:endParaRPr lang="fr-FR" altLang="ja-JP" sz="3600" dirty="0"/>
          </a:p>
          <a:p>
            <a:pPr marL="342900" indent="-342900">
              <a:buFont typeface="Courier New" panose="02070309020205020404" pitchFamily="49" charset="0"/>
              <a:buChar char="o"/>
            </a:pPr>
            <a:r>
              <a:rPr lang="fr-FR" altLang="ja-JP" sz="3600" b="1" dirty="0"/>
              <a:t>Future </a:t>
            </a:r>
            <a:r>
              <a:rPr lang="fr-FR" altLang="ja-JP" sz="3600" b="1" dirty="0" err="1"/>
              <a:t>works</a:t>
            </a:r>
            <a:r>
              <a:rPr lang="fr-FR" altLang="ja-JP" sz="3600" b="1" dirty="0"/>
              <a:t> </a:t>
            </a:r>
            <a:r>
              <a:rPr lang="fr-FR" altLang="ja-JP" sz="3600" dirty="0"/>
              <a:t>:  </a:t>
            </a:r>
          </a:p>
          <a:p>
            <a:pPr marL="800100" lvl="1" indent="-342900">
              <a:buFont typeface="Courier New" panose="02070309020205020404" pitchFamily="49" charset="0"/>
              <a:buChar char="o"/>
            </a:pPr>
            <a:r>
              <a:rPr lang="fr-FR" altLang="ja-JP" sz="3600" dirty="0" err="1"/>
              <a:t>Inspect</a:t>
            </a:r>
            <a:r>
              <a:rPr lang="fr-FR" altLang="ja-JP" sz="3600" dirty="0"/>
              <a:t> size of the VLM on the performances</a:t>
            </a:r>
          </a:p>
          <a:p>
            <a:pPr marL="800100" lvl="1" indent="-342900">
              <a:buFont typeface="Courier New" panose="02070309020205020404" pitchFamily="49" charset="0"/>
              <a:buChar char="o"/>
            </a:pPr>
            <a:r>
              <a:rPr lang="fr-FR" altLang="ja-JP" sz="3600" dirty="0" err="1"/>
              <a:t>What</a:t>
            </a:r>
            <a:r>
              <a:rPr lang="fr-FR" altLang="ja-JP" sz="3600" dirty="0"/>
              <a:t> </a:t>
            </a:r>
            <a:r>
              <a:rPr lang="fr-FR" altLang="ja-JP" sz="3600" dirty="0" err="1"/>
              <a:t>visual</a:t>
            </a:r>
            <a:r>
              <a:rPr lang="fr-FR" altLang="ja-JP" sz="3600" dirty="0"/>
              <a:t> </a:t>
            </a:r>
            <a:r>
              <a:rPr lang="fr-FR" altLang="ja-JP" sz="3600" dirty="0" err="1"/>
              <a:t>features</a:t>
            </a:r>
            <a:r>
              <a:rPr lang="fr-FR" altLang="ja-JP" sz="3600" dirty="0"/>
              <a:t> are best-</a:t>
            </a:r>
            <a:r>
              <a:rPr lang="fr-FR" altLang="ja-JP" sz="3600" dirty="0" err="1"/>
              <a:t>suited</a:t>
            </a:r>
            <a:r>
              <a:rPr lang="fr-FR" altLang="ja-JP" sz="3600" dirty="0"/>
              <a:t> for VLA </a:t>
            </a:r>
            <a:r>
              <a:rPr lang="fr-FR" altLang="ja-JP" sz="3600" dirty="0" err="1"/>
              <a:t>models</a:t>
            </a:r>
            <a:r>
              <a:rPr lang="fr-FR" altLang="ja-JP" sz="3600" dirty="0"/>
              <a:t> ?</a:t>
            </a:r>
          </a:p>
          <a:p>
            <a:pPr marL="800100" lvl="1" indent="-342900">
              <a:buFont typeface="Courier New" panose="02070309020205020404" pitchFamily="49" charset="0"/>
              <a:buChar char="o"/>
            </a:pPr>
            <a:endParaRPr lang="en-US" altLang="ja-JP" sz="3200" dirty="0"/>
          </a:p>
        </p:txBody>
      </p:sp>
    </p:spTree>
    <p:extLst>
      <p:ext uri="{BB962C8B-B14F-4D97-AF65-F5344CB8AC3E}">
        <p14:creationId xmlns:p14="http://schemas.microsoft.com/office/powerpoint/2010/main" val="155387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normAutofit/>
          </a:bodyPr>
          <a:lstStyle/>
          <a:p>
            <a:r>
              <a:rPr lang="en-US" altLang="ja-JP" dirty="0"/>
              <a:t>My thoughts </a:t>
            </a:r>
            <a:r>
              <a:rPr kumimoji="1" lang="en-US" altLang="ja-JP" dirty="0"/>
              <a:t>: A new step in making LLMs able to generate robotic actions</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21</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4" name="TextBox 21">
            <a:extLst>
              <a:ext uri="{FF2B5EF4-FFF2-40B4-BE49-F238E27FC236}">
                <a16:creationId xmlns:a16="http://schemas.microsoft.com/office/drawing/2014/main" id="{11892DE9-23E2-7A44-076A-B41175C671D0}"/>
              </a:ext>
            </a:extLst>
          </p:cNvPr>
          <p:cNvSpPr txBox="1"/>
          <p:nvPr/>
        </p:nvSpPr>
        <p:spPr>
          <a:xfrm>
            <a:off x="950084" y="2324100"/>
            <a:ext cx="15585316" cy="6124754"/>
          </a:xfrm>
          <a:prstGeom prst="rect">
            <a:avLst/>
          </a:prstGeom>
          <a:noFill/>
        </p:spPr>
        <p:txBody>
          <a:bodyPr wrap="square">
            <a:spAutoFit/>
          </a:bodyPr>
          <a:lstStyle/>
          <a:p>
            <a:pPr marL="342900" indent="-342900">
              <a:buFont typeface="Courier New" panose="02070309020205020404" pitchFamily="49" charset="0"/>
              <a:buChar char="o"/>
            </a:pPr>
            <a:r>
              <a:rPr lang="fr-FR" altLang="ja-JP" sz="3600" b="1" dirty="0" err="1"/>
              <a:t>Strength</a:t>
            </a:r>
            <a:r>
              <a:rPr lang="fr-FR" altLang="ja-JP" sz="3600" dirty="0"/>
              <a:t>:</a:t>
            </a:r>
          </a:p>
          <a:p>
            <a:pPr marL="800100" lvl="1" indent="-342900">
              <a:buFont typeface="Courier New" panose="02070309020205020404" pitchFamily="49" charset="0"/>
              <a:buChar char="o"/>
            </a:pPr>
            <a:r>
              <a:rPr lang="fr-FR" altLang="ja-JP" sz="3600" dirty="0"/>
              <a:t>Very innovative </a:t>
            </a:r>
            <a:r>
              <a:rPr lang="fr-FR" altLang="ja-JP" sz="3600" dirty="0" err="1"/>
              <a:t>approach</a:t>
            </a:r>
            <a:r>
              <a:rPr lang="fr-FR" altLang="ja-JP" sz="3600" dirty="0"/>
              <a:t> </a:t>
            </a:r>
            <a:r>
              <a:rPr lang="fr-FR" altLang="ja-JP" sz="3600" dirty="0" err="1"/>
              <a:t>that</a:t>
            </a:r>
            <a:r>
              <a:rPr lang="fr-FR" altLang="ja-JP" sz="3600" dirty="0"/>
              <a:t> </a:t>
            </a:r>
            <a:r>
              <a:rPr lang="fr-FR" altLang="ja-JP" sz="3600" dirty="0" err="1"/>
              <a:t>leverages</a:t>
            </a:r>
            <a:r>
              <a:rPr lang="fr-FR" altLang="ja-JP" sz="3600" dirty="0"/>
              <a:t> </a:t>
            </a:r>
            <a:r>
              <a:rPr lang="fr-FR" altLang="ja-JP" sz="3600" dirty="0" err="1"/>
              <a:t>LLMs</a:t>
            </a:r>
            <a:endParaRPr lang="fr-FR" altLang="ja-JP" sz="3600" dirty="0"/>
          </a:p>
          <a:p>
            <a:pPr marL="800100" lvl="1" indent="-342900">
              <a:buFont typeface="Courier New" panose="02070309020205020404" pitchFamily="49" charset="0"/>
              <a:buChar char="o"/>
            </a:pPr>
            <a:r>
              <a:rPr lang="fr-FR" altLang="ja-JP" sz="3600" dirty="0"/>
              <a:t>Strong </a:t>
            </a:r>
            <a:r>
              <a:rPr lang="fr-FR" altLang="ja-JP" sz="3600" dirty="0" err="1"/>
              <a:t>experimental</a:t>
            </a:r>
            <a:r>
              <a:rPr lang="fr-FR" altLang="ja-JP" sz="3600" dirty="0"/>
              <a:t> </a:t>
            </a:r>
            <a:r>
              <a:rPr lang="fr-FR" altLang="ja-JP" sz="3600" dirty="0" err="1"/>
              <a:t>results</a:t>
            </a:r>
            <a:endParaRPr lang="fr-FR" altLang="ja-JP" sz="3600" dirty="0"/>
          </a:p>
          <a:p>
            <a:pPr lvl="1"/>
            <a:endParaRPr lang="fr-FR" altLang="ja-JP" sz="3600" dirty="0"/>
          </a:p>
          <a:p>
            <a:pPr marL="342900" indent="-342900">
              <a:buFont typeface="Courier New" panose="02070309020205020404" pitchFamily="49" charset="0"/>
              <a:buChar char="o"/>
            </a:pPr>
            <a:r>
              <a:rPr lang="fr-FR" altLang="ja-JP" sz="3600" b="1" dirty="0" err="1"/>
              <a:t>Weakness</a:t>
            </a:r>
            <a:r>
              <a:rPr lang="fr-FR" altLang="ja-JP" sz="3600" dirty="0"/>
              <a:t> : </a:t>
            </a:r>
          </a:p>
          <a:p>
            <a:pPr marL="800100" lvl="1" indent="-342900">
              <a:buFont typeface="Courier New" panose="02070309020205020404" pitchFamily="49" charset="0"/>
              <a:buChar char="o"/>
            </a:pPr>
            <a:r>
              <a:rPr lang="fr-FR" altLang="ja-JP" sz="3600" dirty="0" err="1"/>
              <a:t>Could</a:t>
            </a:r>
            <a:r>
              <a:rPr lang="fr-FR" altLang="ja-JP" sz="3600" dirty="0"/>
              <a:t> have </a:t>
            </a:r>
            <a:r>
              <a:rPr lang="fr-FR" altLang="ja-JP" sz="3600" dirty="0" err="1"/>
              <a:t>explained</a:t>
            </a:r>
            <a:r>
              <a:rPr lang="fr-FR" altLang="ja-JP" sz="3600" dirty="0"/>
              <a:t> more about the motivations </a:t>
            </a:r>
            <a:r>
              <a:rPr lang="fr-FR" altLang="ja-JP" sz="3600" dirty="0" err="1"/>
              <a:t>behind</a:t>
            </a:r>
            <a:r>
              <a:rPr lang="fr-FR" altLang="ja-JP" sz="3600" dirty="0"/>
              <a:t> the architecture </a:t>
            </a:r>
            <a:r>
              <a:rPr lang="fr-FR" altLang="ja-JP" sz="3600" dirty="0" err="1"/>
              <a:t>choices</a:t>
            </a:r>
            <a:endParaRPr lang="fr-FR" altLang="ja-JP" sz="3600" dirty="0"/>
          </a:p>
          <a:p>
            <a:pPr lvl="1"/>
            <a:endParaRPr lang="fr-FR" altLang="ja-JP" sz="3600" dirty="0"/>
          </a:p>
          <a:p>
            <a:pPr marL="342900" indent="-342900">
              <a:buFont typeface="Courier New" panose="02070309020205020404" pitchFamily="49" charset="0"/>
              <a:buChar char="o"/>
            </a:pPr>
            <a:r>
              <a:rPr lang="fr-FR" altLang="ja-JP" sz="3600" b="1" dirty="0"/>
              <a:t>Opinion</a:t>
            </a:r>
            <a:r>
              <a:rPr lang="fr-FR" altLang="ja-JP" sz="3600" dirty="0"/>
              <a:t>:  </a:t>
            </a:r>
          </a:p>
          <a:p>
            <a:pPr marL="800100" lvl="1" indent="-342900">
              <a:buFont typeface="Courier New" panose="02070309020205020404" pitchFamily="49" charset="0"/>
              <a:buChar char="o"/>
            </a:pPr>
            <a:r>
              <a:rPr lang="fr-FR" altLang="ja-JP" sz="3600" dirty="0"/>
              <a:t>Pave the </a:t>
            </a:r>
            <a:r>
              <a:rPr lang="fr-FR" altLang="ja-JP" sz="3600" dirty="0" err="1"/>
              <a:t>way</a:t>
            </a:r>
            <a:r>
              <a:rPr lang="fr-FR" altLang="ja-JP" sz="3600" dirty="0"/>
              <a:t> to </a:t>
            </a:r>
            <a:r>
              <a:rPr lang="fr-FR" altLang="ja-JP" sz="3600" dirty="0" err="1"/>
              <a:t>create</a:t>
            </a:r>
            <a:r>
              <a:rPr lang="fr-FR" altLang="ja-JP" sz="3600" dirty="0"/>
              <a:t> </a:t>
            </a:r>
            <a:r>
              <a:rPr lang="fr-FR" altLang="ja-JP" sz="3600" dirty="0" err="1"/>
              <a:t>LLMs</a:t>
            </a:r>
            <a:r>
              <a:rPr lang="fr-FR" altLang="ja-JP" sz="3600" dirty="0"/>
              <a:t> able of </a:t>
            </a:r>
            <a:r>
              <a:rPr lang="fr-FR" altLang="ja-JP" sz="3600" dirty="0" err="1"/>
              <a:t>generating</a:t>
            </a:r>
            <a:r>
              <a:rPr lang="fr-FR" altLang="ja-JP" sz="3600" dirty="0"/>
              <a:t> actions</a:t>
            </a:r>
          </a:p>
          <a:p>
            <a:pPr marL="800100" lvl="1" indent="-342900">
              <a:buFont typeface="Courier New" panose="02070309020205020404" pitchFamily="49" charset="0"/>
              <a:buChar char="o"/>
            </a:pPr>
            <a:endParaRPr lang="en-US" altLang="ja-JP" sz="3200" dirty="0"/>
          </a:p>
        </p:txBody>
      </p:sp>
    </p:spTree>
    <p:extLst>
      <p:ext uri="{BB962C8B-B14F-4D97-AF65-F5344CB8AC3E}">
        <p14:creationId xmlns:p14="http://schemas.microsoft.com/office/powerpoint/2010/main" val="43356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2781567-382F-B374-4A2D-96D7FFFDDFA3}"/>
              </a:ext>
            </a:extLst>
          </p:cNvPr>
          <p:cNvSpPr>
            <a:spLocks noGrp="1"/>
          </p:cNvSpPr>
          <p:nvPr>
            <p:ph type="sldNum" sz="quarter" idx="12"/>
          </p:nvPr>
        </p:nvSpPr>
        <p:spPr/>
        <p:txBody>
          <a:bodyPr/>
          <a:lstStyle/>
          <a:p>
            <a:r>
              <a:rPr lang="en-US" altLang="ja-JP"/>
              <a:t>- </a:t>
            </a:r>
            <a:fld id="{00186CB4-DE61-D14D-918A-C469C099FD46}" type="slidenum">
              <a:rPr lang="ja-JP" altLang="en-US" smtClean="0"/>
              <a:pPr/>
              <a:t>22</a:t>
            </a:fld>
            <a:r>
              <a:rPr lang="en-US" altLang="ja-JP"/>
              <a:t> -</a:t>
            </a:r>
            <a:endParaRPr lang="ja-JP" altLang="en-US"/>
          </a:p>
        </p:txBody>
      </p:sp>
      <p:pic>
        <p:nvPicPr>
          <p:cNvPr id="14" name="openvla_teaser_video.mp4">
            <a:hlinkClick r:id="" action="ppaction://media"/>
            <a:extLst>
              <a:ext uri="{FF2B5EF4-FFF2-40B4-BE49-F238E27FC236}">
                <a16:creationId xmlns:a16="http://schemas.microsoft.com/office/drawing/2014/main" id="{3B8BB813-C36D-B24E-D17F-7EA1CFD36F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56180" y="1981265"/>
            <a:ext cx="13775639" cy="7748584"/>
          </a:xfrm>
        </p:spPr>
      </p:pic>
      <p:sp>
        <p:nvSpPr>
          <p:cNvPr id="7" name="タイトル 1">
            <a:extLst>
              <a:ext uri="{FF2B5EF4-FFF2-40B4-BE49-F238E27FC236}">
                <a16:creationId xmlns:a16="http://schemas.microsoft.com/office/drawing/2014/main" id="{BA74DA0A-69A5-DCDB-BED1-C9C3551EF3FC}"/>
              </a:ext>
            </a:extLst>
          </p:cNvPr>
          <p:cNvSpPr>
            <a:spLocks noGrp="1"/>
          </p:cNvSpPr>
          <p:nvPr>
            <p:ph type="title"/>
          </p:nvPr>
        </p:nvSpPr>
        <p:spPr>
          <a:xfrm>
            <a:off x="950084" y="130138"/>
            <a:ext cx="15773400" cy="1694769"/>
          </a:xfrm>
        </p:spPr>
        <p:txBody>
          <a:bodyPr/>
          <a:lstStyle/>
          <a:p>
            <a:r>
              <a:rPr lang="en-US" altLang="ja-JP" dirty="0"/>
              <a:t>Summary : </a:t>
            </a:r>
            <a:r>
              <a:rPr lang="en-US" altLang="ja-JP" dirty="0" err="1"/>
              <a:t>OpenVLA</a:t>
            </a:r>
            <a:r>
              <a:rPr lang="en-US" altLang="ja-JP" dirty="0"/>
              <a:t>, an open-source Vision-Language-Action Model</a:t>
            </a:r>
            <a:endParaRPr kumimoji="1" lang="ja-JP" altLang="en-US" dirty="0"/>
          </a:p>
        </p:txBody>
      </p:sp>
    </p:spTree>
    <p:extLst>
      <p:ext uri="{BB962C8B-B14F-4D97-AF65-F5344CB8AC3E}">
        <p14:creationId xmlns:p14="http://schemas.microsoft.com/office/powerpoint/2010/main" val="153503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Problem Statement : From Open-vocabulary instruction and observations to actions</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3</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sp>
        <p:nvSpPr>
          <p:cNvPr id="10" name="Rectangle : coins arrondis 9">
            <a:extLst>
              <a:ext uri="{FF2B5EF4-FFF2-40B4-BE49-F238E27FC236}">
                <a16:creationId xmlns:a16="http://schemas.microsoft.com/office/drawing/2014/main" id="{5E002834-8443-42F3-5992-D9E8ABFCFD1F}"/>
              </a:ext>
            </a:extLst>
          </p:cNvPr>
          <p:cNvSpPr/>
          <p:nvPr/>
        </p:nvSpPr>
        <p:spPr>
          <a:xfrm>
            <a:off x="8111353" y="2925109"/>
            <a:ext cx="3035819" cy="4953000"/>
          </a:xfrm>
          <a:prstGeom prst="roundRect">
            <a:avLst/>
          </a:prstGeom>
          <a:solidFill>
            <a:srgbClr val="ADD992"/>
          </a:solidFill>
          <a:ln w="254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3200" b="1" dirty="0" err="1">
                <a:solidFill>
                  <a:srgbClr val="000000"/>
                </a:solidFill>
                <a:latin typeface="Segoe UI Historic" panose="020B0502040204020203" pitchFamily="34" charset="0"/>
                <a:ea typeface="游ゴシック" panose="020B0400000000000000" pitchFamily="34" charset="-128"/>
              </a:rPr>
              <a:t>Multi-modal</a:t>
            </a:r>
            <a:r>
              <a:rPr lang="fr-FR" sz="3200" b="1" dirty="0">
                <a:solidFill>
                  <a:srgbClr val="000000"/>
                </a:solidFill>
                <a:latin typeface="Segoe UI Historic" panose="020B0502040204020203" pitchFamily="34" charset="0"/>
                <a:ea typeface="游ゴシック" panose="020B0400000000000000" pitchFamily="34" charset="-128"/>
              </a:rPr>
              <a:t> </a:t>
            </a:r>
            <a:r>
              <a:rPr lang="fr-FR" sz="3200" b="1" dirty="0" err="1">
                <a:solidFill>
                  <a:srgbClr val="000000"/>
                </a:solidFill>
                <a:latin typeface="Segoe UI Historic" panose="020B0502040204020203" pitchFamily="34" charset="0"/>
                <a:ea typeface="游ゴシック" panose="020B0400000000000000" pitchFamily="34" charset="-128"/>
              </a:rPr>
              <a:t>Robotic</a:t>
            </a:r>
            <a:r>
              <a:rPr lang="fr-FR" sz="3200" b="1" dirty="0">
                <a:solidFill>
                  <a:srgbClr val="000000"/>
                </a:solidFill>
                <a:latin typeface="Segoe UI Historic" panose="020B0502040204020203" pitchFamily="34" charset="0"/>
                <a:ea typeface="游ゴシック" panose="020B0400000000000000" pitchFamily="34" charset="-128"/>
              </a:rPr>
              <a:t> </a:t>
            </a:r>
            <a:r>
              <a:rPr lang="fr-FR" sz="3200" b="1" dirty="0" err="1">
                <a:solidFill>
                  <a:srgbClr val="000000"/>
                </a:solidFill>
                <a:latin typeface="Segoe UI Historic" panose="020B0502040204020203" pitchFamily="34" charset="0"/>
                <a:ea typeface="游ゴシック" panose="020B0400000000000000" pitchFamily="34" charset="-128"/>
              </a:rPr>
              <a:t>ManipulationModel</a:t>
            </a:r>
            <a:endParaRPr lang="fr-FR" sz="3200" b="1" dirty="0">
              <a:solidFill>
                <a:srgbClr val="000000"/>
              </a:solidFill>
              <a:latin typeface="Segoe UI Historic" panose="020B0502040204020203" pitchFamily="34" charset="0"/>
              <a:ea typeface="游ゴシック" panose="020B0400000000000000" pitchFamily="34" charset="-128"/>
            </a:endParaRPr>
          </a:p>
        </p:txBody>
      </p:sp>
      <p:cxnSp>
        <p:nvCxnSpPr>
          <p:cNvPr id="12" name="Connecteur droit avec flèche 11">
            <a:extLst>
              <a:ext uri="{FF2B5EF4-FFF2-40B4-BE49-F238E27FC236}">
                <a16:creationId xmlns:a16="http://schemas.microsoft.com/office/drawing/2014/main" id="{4019C332-C076-C125-6833-9D451B883D27}"/>
              </a:ext>
            </a:extLst>
          </p:cNvPr>
          <p:cNvCxnSpPr>
            <a:cxnSpLocks/>
          </p:cNvCxnSpPr>
          <p:nvPr/>
        </p:nvCxnSpPr>
        <p:spPr>
          <a:xfrm>
            <a:off x="5543225" y="3991908"/>
            <a:ext cx="2376421"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2A8E1B4-5158-3143-EBE3-7314011974A0}"/>
              </a:ext>
            </a:extLst>
          </p:cNvPr>
          <p:cNvCxnSpPr/>
          <p:nvPr/>
        </p:nvCxnSpPr>
        <p:spPr>
          <a:xfrm>
            <a:off x="5216962" y="6735109"/>
            <a:ext cx="2702684"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E6ADF31-2EFD-5BAB-8FFB-D5A47FD24CB8}"/>
              </a:ext>
            </a:extLst>
          </p:cNvPr>
          <p:cNvCxnSpPr>
            <a:cxnSpLocks/>
          </p:cNvCxnSpPr>
          <p:nvPr/>
        </p:nvCxnSpPr>
        <p:spPr>
          <a:xfrm>
            <a:off x="11352270" y="5401609"/>
            <a:ext cx="248626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28F00F69-5BDB-E650-76AC-DCFB09F6FD2B}"/>
              </a:ext>
            </a:extLst>
          </p:cNvPr>
          <p:cNvPicPr>
            <a:picLocks noChangeAspect="1"/>
          </p:cNvPicPr>
          <p:nvPr/>
        </p:nvPicPr>
        <p:blipFill>
          <a:blip r:embed="rId3"/>
          <a:stretch>
            <a:fillRect/>
          </a:stretch>
        </p:blipFill>
        <p:spPr>
          <a:xfrm>
            <a:off x="1631938" y="2543015"/>
            <a:ext cx="3393316" cy="2600485"/>
          </a:xfrm>
          <a:prstGeom prst="rect">
            <a:avLst/>
          </a:prstGeom>
        </p:spPr>
      </p:pic>
      <p:grpSp>
        <p:nvGrpSpPr>
          <p:cNvPr id="18" name="Group 11">
            <a:extLst>
              <a:ext uri="{FF2B5EF4-FFF2-40B4-BE49-F238E27FC236}">
                <a16:creationId xmlns:a16="http://schemas.microsoft.com/office/drawing/2014/main" id="{43671D38-2E93-6950-A4EB-B4A81F0E14EF}"/>
              </a:ext>
            </a:extLst>
          </p:cNvPr>
          <p:cNvGrpSpPr/>
          <p:nvPr/>
        </p:nvGrpSpPr>
        <p:grpSpPr>
          <a:xfrm>
            <a:off x="912870" y="6295091"/>
            <a:ext cx="4630355" cy="1694769"/>
            <a:chOff x="969741" y="4428771"/>
            <a:chExt cx="3576501" cy="1462219"/>
          </a:xfrm>
        </p:grpSpPr>
        <p:pic>
          <p:nvPicPr>
            <p:cNvPr id="19" name="Picture 9" descr="Shape, rectangle&#10;&#10;Description automatically generated">
              <a:extLst>
                <a:ext uri="{FF2B5EF4-FFF2-40B4-BE49-F238E27FC236}">
                  <a16:creationId xmlns:a16="http://schemas.microsoft.com/office/drawing/2014/main" id="{A6F2E5F5-A389-1B45-F0F5-7E1787C25C6B}"/>
                </a:ext>
              </a:extLst>
            </p:cNvPr>
            <p:cNvPicPr>
              <a:picLocks noChangeAspect="1"/>
            </p:cNvPicPr>
            <p:nvPr/>
          </p:nvPicPr>
          <p:blipFill>
            <a:blip r:embed="rId4"/>
            <a:stretch>
              <a:fillRect/>
            </a:stretch>
          </p:blipFill>
          <p:spPr>
            <a:xfrm>
              <a:off x="969741" y="4428771"/>
              <a:ext cx="3576501" cy="1403592"/>
            </a:xfrm>
            <a:prstGeom prst="rect">
              <a:avLst/>
            </a:prstGeom>
          </p:spPr>
        </p:pic>
        <p:sp>
          <p:nvSpPr>
            <p:cNvPr id="20" name="TextBox 10">
              <a:extLst>
                <a:ext uri="{FF2B5EF4-FFF2-40B4-BE49-F238E27FC236}">
                  <a16:creationId xmlns:a16="http://schemas.microsoft.com/office/drawing/2014/main" id="{57B0D2CC-A4F0-7A7D-1E9C-B52922FE22CD}"/>
                </a:ext>
              </a:extLst>
            </p:cNvPr>
            <p:cNvSpPr txBox="1"/>
            <p:nvPr/>
          </p:nvSpPr>
          <p:spPr>
            <a:xfrm>
              <a:off x="1168521" y="4734364"/>
              <a:ext cx="3136367" cy="1156626"/>
            </a:xfrm>
            <a:prstGeom prst="rect">
              <a:avLst/>
            </a:prstGeom>
            <a:noFill/>
          </p:spPr>
          <p:txBody>
            <a:bodyPr wrap="square" rtlCol="0">
              <a:spAutoFit/>
            </a:bodyPr>
            <a:lstStyle/>
            <a:p>
              <a:pPr algn="ctr"/>
              <a:r>
                <a:rPr kumimoji="1" lang="en-US" sz="2800" b="1" dirty="0">
                  <a:latin typeface="Segoe UI Historic" panose="020B0502040204020203" pitchFamily="34" charset="0"/>
                  <a:ea typeface="游ゴシック" panose="020B0400000000000000" pitchFamily="34" charset="-128"/>
                </a:rPr>
                <a:t>Turn open the vitamin bottle</a:t>
              </a:r>
              <a:endParaRPr kumimoji="1" lang="en-JP" sz="2800" b="1" dirty="0">
                <a:latin typeface="Segoe UI Historic" panose="020B0502040204020203" pitchFamily="34" charset="0"/>
                <a:ea typeface="游ゴシック" panose="020B0400000000000000" pitchFamily="34" charset="-128"/>
              </a:endParaRPr>
            </a:p>
          </p:txBody>
        </p:sp>
      </p:grpSp>
      <mc:AlternateContent xmlns:mc="http://schemas.openxmlformats.org/markup-compatibility/2006" xmlns:a14="http://schemas.microsoft.com/office/drawing/2010/main">
        <mc:Choice Requires="a14">
          <p:sp>
            <p:nvSpPr>
              <p:cNvPr id="21" name="TextBox 21">
                <a:extLst>
                  <a:ext uri="{FF2B5EF4-FFF2-40B4-BE49-F238E27FC236}">
                    <a16:creationId xmlns:a16="http://schemas.microsoft.com/office/drawing/2014/main" id="{D7BD6E09-DC72-3424-FF44-B81DE65087F7}"/>
                  </a:ext>
                </a:extLst>
              </p:cNvPr>
              <p:cNvSpPr txBox="1"/>
              <p:nvPr/>
            </p:nvSpPr>
            <p:spPr>
              <a:xfrm>
                <a:off x="1737314" y="5205306"/>
                <a:ext cx="3393317" cy="1077218"/>
              </a:xfrm>
              <a:prstGeom prst="rect">
                <a:avLst/>
              </a:prstGeom>
              <a:noFill/>
            </p:spPr>
            <p:txBody>
              <a:bodyPr wrap="square">
                <a:spAutoFit/>
              </a:bodyPr>
              <a:lstStyle/>
              <a:p>
                <a:r>
                  <a:rPr lang="fr-FR" altLang="ja-JP" sz="3200" dirty="0"/>
                  <a:t>Observation </a:t>
                </a:r>
                <a14:m>
                  <m:oMath xmlns:m="http://schemas.openxmlformats.org/officeDocument/2006/math">
                    <m:sSub>
                      <m:sSubPr>
                        <m:ctrlPr>
                          <a:rPr lang="fr-FR" altLang="ja-JP" sz="3200" i="1" smtClean="0">
                            <a:latin typeface="Cambria Math" panose="02040503050406030204" pitchFamily="18" charset="0"/>
                          </a:rPr>
                        </m:ctrlPr>
                      </m:sSubPr>
                      <m:e>
                        <m:r>
                          <a:rPr lang="fr-FR" altLang="ja-JP" sz="3200" b="0" i="1" smtClean="0">
                            <a:latin typeface="Cambria Math" panose="02040503050406030204" pitchFamily="18" charset="0"/>
                          </a:rPr>
                          <m:t>𝑥</m:t>
                        </m:r>
                      </m:e>
                      <m:sub>
                        <m:r>
                          <a:rPr lang="fr-FR" altLang="ja-JP" sz="3200" b="0" i="1" smtClean="0">
                            <a:latin typeface="Cambria Math" panose="02040503050406030204" pitchFamily="18" charset="0"/>
                          </a:rPr>
                          <m:t>𝑡</m:t>
                        </m:r>
                      </m:sub>
                    </m:sSub>
                  </m:oMath>
                </a14:m>
                <a:r>
                  <a:rPr lang="en-US" altLang="ja-JP" sz="3200" dirty="0"/>
                  <a:t> at time </a:t>
                </a:r>
                <a14:m>
                  <m:oMath xmlns:m="http://schemas.openxmlformats.org/officeDocument/2006/math">
                    <m:r>
                      <a:rPr lang="fr-FR" altLang="ja-JP" sz="3200" b="0" i="1" smtClean="0">
                        <a:latin typeface="Cambria Math" panose="02040503050406030204" pitchFamily="18" charset="0"/>
                      </a:rPr>
                      <m:t>𝑡</m:t>
                    </m:r>
                  </m:oMath>
                </a14:m>
                <a:endParaRPr lang="en-US" altLang="ja-JP" sz="3200" dirty="0"/>
              </a:p>
            </p:txBody>
          </p:sp>
        </mc:Choice>
        <mc:Fallback xmlns="">
          <p:sp>
            <p:nvSpPr>
              <p:cNvPr id="21" name="TextBox 21">
                <a:extLst>
                  <a:ext uri="{FF2B5EF4-FFF2-40B4-BE49-F238E27FC236}">
                    <a16:creationId xmlns:a16="http://schemas.microsoft.com/office/drawing/2014/main" id="{D7BD6E09-DC72-3424-FF44-B81DE65087F7}"/>
                  </a:ext>
                </a:extLst>
              </p:cNvPr>
              <p:cNvSpPr txBox="1">
                <a:spLocks noRot="1" noChangeAspect="1" noMove="1" noResize="1" noEditPoints="1" noAdjustHandles="1" noChangeArrowheads="1" noChangeShapeType="1" noTextEdit="1"/>
              </p:cNvSpPr>
              <p:nvPr/>
            </p:nvSpPr>
            <p:spPr>
              <a:xfrm>
                <a:off x="1737314" y="5205306"/>
                <a:ext cx="3393317" cy="1077218"/>
              </a:xfrm>
              <a:prstGeom prst="rect">
                <a:avLst/>
              </a:prstGeom>
              <a:blipFill>
                <a:blip r:embed="rId5"/>
                <a:stretch>
                  <a:fillRect l="-4461" t="-5814" b="-1744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5DA888B-5800-55DD-15F3-EB70E83DF4F1}"/>
                  </a:ext>
                </a:extLst>
              </p:cNvPr>
              <p:cNvSpPr txBox="1"/>
              <p:nvPr/>
            </p:nvSpPr>
            <p:spPr>
              <a:xfrm>
                <a:off x="1630827" y="7878109"/>
                <a:ext cx="3393317" cy="1077218"/>
              </a:xfrm>
              <a:prstGeom prst="rect">
                <a:avLst/>
              </a:prstGeom>
              <a:noFill/>
            </p:spPr>
            <p:txBody>
              <a:bodyPr wrap="square">
                <a:spAutoFit/>
              </a:bodyPr>
              <a:lstStyle/>
              <a:p>
                <a:r>
                  <a:rPr lang="fr-FR" altLang="ja-JP" sz="3200" dirty="0"/>
                  <a:t>Open-</a:t>
                </a:r>
                <a:r>
                  <a:rPr lang="fr-FR" altLang="ja-JP" sz="3200" dirty="0" err="1"/>
                  <a:t>vocabulary</a:t>
                </a:r>
                <a:r>
                  <a:rPr lang="fr-FR" altLang="ja-JP" sz="3200" dirty="0"/>
                  <a:t> Instruction </a:t>
                </a:r>
                <a14:m>
                  <m:oMath xmlns:m="http://schemas.openxmlformats.org/officeDocument/2006/math">
                    <m:r>
                      <a:rPr lang="fr-FR" altLang="ja-JP" sz="3200" b="0" i="1" smtClean="0">
                        <a:latin typeface="Cambria Math" panose="02040503050406030204" pitchFamily="18" charset="0"/>
                      </a:rPr>
                      <m:t>𝐼</m:t>
                    </m:r>
                  </m:oMath>
                </a14:m>
                <a:endParaRPr lang="en-US" altLang="ja-JP" sz="3200" dirty="0"/>
              </a:p>
            </p:txBody>
          </p:sp>
        </mc:Choice>
        <mc:Fallback xmlns="">
          <p:sp>
            <p:nvSpPr>
              <p:cNvPr id="22" name="TextBox 21">
                <a:extLst>
                  <a:ext uri="{FF2B5EF4-FFF2-40B4-BE49-F238E27FC236}">
                    <a16:creationId xmlns:a16="http://schemas.microsoft.com/office/drawing/2014/main" id="{B5DA888B-5800-55DD-15F3-EB70E83DF4F1}"/>
                  </a:ext>
                </a:extLst>
              </p:cNvPr>
              <p:cNvSpPr txBox="1">
                <a:spLocks noRot="1" noChangeAspect="1" noMove="1" noResize="1" noEditPoints="1" noAdjustHandles="1" noChangeArrowheads="1" noChangeShapeType="1" noTextEdit="1"/>
              </p:cNvSpPr>
              <p:nvPr/>
            </p:nvSpPr>
            <p:spPr>
              <a:xfrm>
                <a:off x="1630827" y="7878109"/>
                <a:ext cx="3393317" cy="1077218"/>
              </a:xfrm>
              <a:prstGeom prst="rect">
                <a:avLst/>
              </a:prstGeom>
              <a:blipFill>
                <a:blip r:embed="rId6"/>
                <a:stretch>
                  <a:fillRect l="-4478" t="-6977" r="-4104" b="-162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TextBox 21">
                <a:extLst>
                  <a:ext uri="{FF2B5EF4-FFF2-40B4-BE49-F238E27FC236}">
                    <a16:creationId xmlns:a16="http://schemas.microsoft.com/office/drawing/2014/main" id="{4C18B031-E6C1-D263-8703-8228714D2B3C}"/>
                  </a:ext>
                </a:extLst>
              </p:cNvPr>
              <p:cNvSpPr txBox="1"/>
              <p:nvPr/>
            </p:nvSpPr>
            <p:spPr>
              <a:xfrm>
                <a:off x="14117261" y="3202790"/>
                <a:ext cx="3035819" cy="1077218"/>
              </a:xfrm>
              <a:prstGeom prst="rect">
                <a:avLst/>
              </a:prstGeom>
              <a:noFill/>
            </p:spPr>
            <p:txBody>
              <a:bodyPr wrap="square">
                <a:spAutoFit/>
              </a:bodyPr>
              <a:lstStyle/>
              <a:p>
                <a:r>
                  <a:rPr lang="fr-FR" altLang="ja-JP" sz="3200" dirty="0"/>
                  <a:t>Next action(s) </a:t>
                </a:r>
                <a14:m>
                  <m:oMath xmlns:m="http://schemas.openxmlformats.org/officeDocument/2006/math">
                    <m:sSub>
                      <m:sSubPr>
                        <m:ctrlPr>
                          <a:rPr lang="fr-FR" altLang="ja-JP" sz="3200" i="1" smtClean="0">
                            <a:latin typeface="Cambria Math" panose="02040503050406030204" pitchFamily="18" charset="0"/>
                          </a:rPr>
                        </m:ctrlPr>
                      </m:sSubPr>
                      <m:e>
                        <m:r>
                          <a:rPr lang="fr-FR" altLang="ja-JP" sz="3200" b="0" i="1" smtClean="0">
                            <a:latin typeface="Cambria Math" panose="02040503050406030204" pitchFamily="18" charset="0"/>
                          </a:rPr>
                          <m:t>𝑎</m:t>
                        </m:r>
                      </m:e>
                      <m:sub>
                        <m:r>
                          <a:rPr lang="fr-FR" altLang="ja-JP" sz="3200" b="0" i="1" smtClean="0">
                            <a:latin typeface="Cambria Math" panose="02040503050406030204" pitchFamily="18" charset="0"/>
                          </a:rPr>
                          <m:t>𝑡</m:t>
                        </m:r>
                        <m:r>
                          <a:rPr lang="fr-FR" altLang="ja-JP" sz="3200" b="0" i="1" smtClean="0">
                            <a:latin typeface="Cambria Math" panose="02040503050406030204" pitchFamily="18" charset="0"/>
                          </a:rPr>
                          <m:t>+1</m:t>
                        </m:r>
                      </m:sub>
                    </m:sSub>
                    <m:r>
                      <a:rPr lang="fr-FR" altLang="ja-JP" sz="3200" b="0" i="1" smtClean="0">
                        <a:latin typeface="Cambria Math" panose="02040503050406030204" pitchFamily="18" charset="0"/>
                      </a:rPr>
                      <m:t>, </m:t>
                    </m:r>
                    <m:sSub>
                      <m:sSubPr>
                        <m:ctrlPr>
                          <a:rPr lang="fr-FR" altLang="ja-JP" sz="3200" b="0" i="1" smtClean="0">
                            <a:latin typeface="Cambria Math" panose="02040503050406030204" pitchFamily="18" charset="0"/>
                          </a:rPr>
                        </m:ctrlPr>
                      </m:sSubPr>
                      <m:e>
                        <m:r>
                          <a:rPr lang="fr-FR" altLang="ja-JP" sz="3200" b="0" i="1" smtClean="0">
                            <a:latin typeface="Cambria Math" panose="02040503050406030204" pitchFamily="18" charset="0"/>
                          </a:rPr>
                          <m:t>(</m:t>
                        </m:r>
                        <m:r>
                          <a:rPr lang="fr-FR" altLang="ja-JP" sz="3200" b="0" i="1" smtClean="0">
                            <a:latin typeface="Cambria Math" panose="02040503050406030204" pitchFamily="18" charset="0"/>
                          </a:rPr>
                          <m:t>𝑎</m:t>
                        </m:r>
                      </m:e>
                      <m:sub>
                        <m:r>
                          <a:rPr lang="fr-FR" altLang="ja-JP" sz="3200" b="0" i="1" smtClean="0">
                            <a:latin typeface="Cambria Math" panose="02040503050406030204" pitchFamily="18" charset="0"/>
                          </a:rPr>
                          <m:t>𝑡</m:t>
                        </m:r>
                        <m:r>
                          <a:rPr lang="fr-FR" altLang="ja-JP" sz="3200" b="0" i="1" smtClean="0">
                            <a:latin typeface="Cambria Math" panose="02040503050406030204" pitchFamily="18" charset="0"/>
                          </a:rPr>
                          <m:t>+2</m:t>
                        </m:r>
                      </m:sub>
                    </m:sSub>
                  </m:oMath>
                </a14:m>
                <a:r>
                  <a:rPr lang="en-US" altLang="ja-JP" sz="3200" dirty="0"/>
                  <a:t>, ...)</a:t>
                </a:r>
              </a:p>
            </p:txBody>
          </p:sp>
        </mc:Choice>
        <mc:Fallback xmlns="">
          <p:sp>
            <p:nvSpPr>
              <p:cNvPr id="23" name="TextBox 21">
                <a:extLst>
                  <a:ext uri="{FF2B5EF4-FFF2-40B4-BE49-F238E27FC236}">
                    <a16:creationId xmlns:a16="http://schemas.microsoft.com/office/drawing/2014/main" id="{4C18B031-E6C1-D263-8703-8228714D2B3C}"/>
                  </a:ext>
                </a:extLst>
              </p:cNvPr>
              <p:cNvSpPr txBox="1">
                <a:spLocks noRot="1" noChangeAspect="1" noMove="1" noResize="1" noEditPoints="1" noAdjustHandles="1" noChangeArrowheads="1" noChangeShapeType="1" noTextEdit="1"/>
              </p:cNvSpPr>
              <p:nvPr/>
            </p:nvSpPr>
            <p:spPr>
              <a:xfrm>
                <a:off x="14117261" y="3202790"/>
                <a:ext cx="3035819" cy="1077218"/>
              </a:xfrm>
              <a:prstGeom prst="rect">
                <a:avLst/>
              </a:prstGeom>
              <a:blipFill>
                <a:blip r:embed="rId7"/>
                <a:stretch>
                  <a:fillRect l="-5000" t="-7059" r="-2500" b="-17647"/>
                </a:stretch>
              </a:blipFill>
            </p:spPr>
            <p:txBody>
              <a:bodyPr/>
              <a:lstStyle/>
              <a:p>
                <a:r>
                  <a:rPr lang="fr-FR">
                    <a:noFill/>
                  </a:rPr>
                  <a:t> </a:t>
                </a:r>
              </a:p>
            </p:txBody>
          </p:sp>
        </mc:Fallback>
      </mc:AlternateContent>
      <p:pic>
        <p:nvPicPr>
          <p:cNvPr id="4" name="Image 3">
            <a:extLst>
              <a:ext uri="{FF2B5EF4-FFF2-40B4-BE49-F238E27FC236}">
                <a16:creationId xmlns:a16="http://schemas.microsoft.com/office/drawing/2014/main" id="{59D80634-283D-4E95-21BE-596C33259ED6}"/>
              </a:ext>
            </a:extLst>
          </p:cNvPr>
          <p:cNvPicPr>
            <a:picLocks noChangeAspect="1"/>
          </p:cNvPicPr>
          <p:nvPr/>
        </p:nvPicPr>
        <p:blipFill>
          <a:blip r:embed="rId8"/>
          <a:stretch>
            <a:fillRect/>
          </a:stretch>
        </p:blipFill>
        <p:spPr>
          <a:xfrm>
            <a:off x="14403911" y="4592879"/>
            <a:ext cx="2172400" cy="3379289"/>
          </a:xfrm>
          <a:prstGeom prst="rect">
            <a:avLst/>
          </a:prstGeom>
        </p:spPr>
      </p:pic>
    </p:spTree>
    <p:extLst>
      <p:ext uri="{BB962C8B-B14F-4D97-AF65-F5344CB8AC3E}">
        <p14:creationId xmlns:p14="http://schemas.microsoft.com/office/powerpoint/2010/main" val="3859790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Problem Statement : From Open-vocabulary instruction and observations to actions</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4</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6" name="Image 5">
            <a:extLst>
              <a:ext uri="{FF2B5EF4-FFF2-40B4-BE49-F238E27FC236}">
                <a16:creationId xmlns:a16="http://schemas.microsoft.com/office/drawing/2014/main" id="{77C50D37-C662-B500-5855-3E5EAED8A668}"/>
              </a:ext>
            </a:extLst>
          </p:cNvPr>
          <p:cNvPicPr>
            <a:picLocks noChangeAspect="1"/>
          </p:cNvPicPr>
          <p:nvPr/>
        </p:nvPicPr>
        <p:blipFill>
          <a:blip r:embed="rId3">
            <a:alphaModFix amt="35000"/>
          </a:blip>
          <a:stretch>
            <a:fillRect/>
          </a:stretch>
        </p:blipFill>
        <p:spPr>
          <a:xfrm>
            <a:off x="423569" y="2324100"/>
            <a:ext cx="17440861" cy="6638655"/>
          </a:xfrm>
          <a:prstGeom prst="rect">
            <a:avLst/>
          </a:prstGeom>
        </p:spPr>
      </p:pic>
      <p:sp>
        <p:nvSpPr>
          <p:cNvPr id="7" name="Rounded Rectangle 5">
            <a:extLst>
              <a:ext uri="{FF2B5EF4-FFF2-40B4-BE49-F238E27FC236}">
                <a16:creationId xmlns:a16="http://schemas.microsoft.com/office/drawing/2014/main" id="{D666A099-4840-0BEA-2DCB-72814352623C}"/>
              </a:ext>
            </a:extLst>
          </p:cNvPr>
          <p:cNvSpPr/>
          <p:nvPr/>
        </p:nvSpPr>
        <p:spPr>
          <a:xfrm>
            <a:off x="3276600" y="4386127"/>
            <a:ext cx="12496800" cy="2514600"/>
          </a:xfrm>
          <a:prstGeom prst="roundRect">
            <a:avLst>
              <a:gd name="adj" fmla="val 10196"/>
            </a:avLst>
          </a:prstGeom>
          <a:pattFill prst="dkUpDiag">
            <a:fgClr>
              <a:schemeClr val="bg1"/>
            </a:fgClr>
            <a:bgClr>
              <a:schemeClr val="bg1">
                <a:lumMod val="95000"/>
              </a:schemeClr>
            </a:bgClr>
          </a:patt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ja-JP" sz="4000" b="1" dirty="0" err="1">
                <a:solidFill>
                  <a:schemeClr val="accent1"/>
                </a:solidFill>
              </a:rPr>
              <a:t>Current</a:t>
            </a:r>
            <a:r>
              <a:rPr lang="fr-FR" altLang="ja-JP" sz="4000" b="1" dirty="0">
                <a:solidFill>
                  <a:schemeClr val="accent1"/>
                </a:solidFill>
              </a:rPr>
              <a:t> </a:t>
            </a:r>
            <a:r>
              <a:rPr lang="fr-FR" altLang="ja-JP" sz="4000" b="1" dirty="0" err="1">
                <a:solidFill>
                  <a:schemeClr val="accent1"/>
                </a:solidFill>
              </a:rPr>
              <a:t>models</a:t>
            </a:r>
            <a:r>
              <a:rPr lang="fr-FR" altLang="ja-JP" sz="4000" b="1" dirty="0">
                <a:solidFill>
                  <a:schemeClr val="accent1"/>
                </a:solidFill>
              </a:rPr>
              <a:t> are </a:t>
            </a:r>
            <a:r>
              <a:rPr lang="fr-FR" altLang="ja-JP" sz="4000" b="1" dirty="0" err="1">
                <a:solidFill>
                  <a:schemeClr val="accent1"/>
                </a:solidFill>
              </a:rPr>
              <a:t>unable</a:t>
            </a:r>
            <a:r>
              <a:rPr lang="fr-FR" altLang="ja-JP" sz="4000" b="1" dirty="0">
                <a:solidFill>
                  <a:schemeClr val="accent1"/>
                </a:solidFill>
              </a:rPr>
              <a:t> to </a:t>
            </a:r>
            <a:r>
              <a:rPr lang="fr-FR" altLang="ja-JP" sz="4000" b="1" dirty="0" err="1">
                <a:solidFill>
                  <a:schemeClr val="accent1"/>
                </a:solidFill>
              </a:rPr>
              <a:t>generalize</a:t>
            </a:r>
            <a:r>
              <a:rPr lang="fr-FR" altLang="ja-JP" sz="4000" b="1" dirty="0">
                <a:solidFill>
                  <a:schemeClr val="accent1"/>
                </a:solidFill>
              </a:rPr>
              <a:t> </a:t>
            </a:r>
            <a:r>
              <a:rPr lang="fr-FR" altLang="ja-JP" sz="4000" b="1" dirty="0" err="1">
                <a:solidFill>
                  <a:schemeClr val="accent1"/>
                </a:solidFill>
              </a:rPr>
              <a:t>beyond</a:t>
            </a:r>
            <a:r>
              <a:rPr lang="fr-FR" altLang="ja-JP" sz="4000" b="1" dirty="0">
                <a:solidFill>
                  <a:schemeClr val="accent1"/>
                </a:solidFill>
              </a:rPr>
              <a:t> </a:t>
            </a:r>
            <a:r>
              <a:rPr lang="fr-FR" altLang="ja-JP" sz="4000" b="1" dirty="0" err="1">
                <a:solidFill>
                  <a:schemeClr val="accent1"/>
                </a:solidFill>
              </a:rPr>
              <a:t>their</a:t>
            </a:r>
            <a:r>
              <a:rPr lang="fr-FR" altLang="ja-JP" sz="4000" b="1" dirty="0">
                <a:solidFill>
                  <a:schemeClr val="accent1"/>
                </a:solidFill>
              </a:rPr>
              <a:t> training data</a:t>
            </a:r>
            <a:endParaRPr lang="en-JP" sz="2400" b="1" dirty="0">
              <a:solidFill>
                <a:schemeClr val="accent1"/>
              </a:solidFill>
            </a:endParaRPr>
          </a:p>
        </p:txBody>
      </p:sp>
    </p:spTree>
    <p:extLst>
      <p:ext uri="{BB962C8B-B14F-4D97-AF65-F5344CB8AC3E}">
        <p14:creationId xmlns:p14="http://schemas.microsoft.com/office/powerpoint/2010/main" val="281800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Related Works (1/2) : </a:t>
            </a:r>
            <a:br>
              <a:rPr lang="en-US" altLang="ja-JP" dirty="0"/>
            </a:br>
            <a:r>
              <a:rPr lang="en-US" altLang="ja-JP" dirty="0"/>
              <a:t>Visually-Conditioned Language Models </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5</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graphicFrame>
        <p:nvGraphicFramePr>
          <p:cNvPr id="9" name="表 5">
            <a:extLst>
              <a:ext uri="{FF2B5EF4-FFF2-40B4-BE49-F238E27FC236}">
                <a16:creationId xmlns:a16="http://schemas.microsoft.com/office/drawing/2014/main" id="{5DEA3D13-641E-7EE3-8FB6-C83A684012B9}"/>
              </a:ext>
            </a:extLst>
          </p:cNvPr>
          <p:cNvGraphicFramePr>
            <a:graphicFrameLocks noGrp="1"/>
          </p:cNvGraphicFramePr>
          <p:nvPr>
            <p:extLst>
              <p:ext uri="{D42A27DB-BD31-4B8C-83A1-F6EECF244321}">
                <p14:modId xmlns:p14="http://schemas.microsoft.com/office/powerpoint/2010/main" val="3119380873"/>
              </p:ext>
            </p:extLst>
          </p:nvPr>
        </p:nvGraphicFramePr>
        <p:xfrm>
          <a:off x="441188" y="2233090"/>
          <a:ext cx="17379117" cy="2910410"/>
        </p:xfrm>
        <a:graphic>
          <a:graphicData uri="http://schemas.openxmlformats.org/drawingml/2006/table">
            <a:tbl>
              <a:tblPr firstRow="1" bandRow="1">
                <a:tableStyleId>{8799B23B-EC83-4686-B30A-512413B5E67A}</a:tableStyleId>
              </a:tblPr>
              <a:tblGrid>
                <a:gridCol w="6763924">
                  <a:extLst>
                    <a:ext uri="{9D8B030D-6E8A-4147-A177-3AD203B41FA5}">
                      <a16:colId xmlns:a16="http://schemas.microsoft.com/office/drawing/2014/main" val="830279237"/>
                    </a:ext>
                  </a:extLst>
                </a:gridCol>
                <a:gridCol w="10615193">
                  <a:extLst>
                    <a:ext uri="{9D8B030D-6E8A-4147-A177-3AD203B41FA5}">
                      <a16:colId xmlns:a16="http://schemas.microsoft.com/office/drawing/2014/main" val="379131597"/>
                    </a:ext>
                  </a:extLst>
                </a:gridCol>
              </a:tblGrid>
              <a:tr h="1479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dirty="0" err="1">
                          <a:latin typeface="+mn-lt"/>
                        </a:rPr>
                        <a:t>SigLIP</a:t>
                      </a:r>
                      <a:r>
                        <a:rPr kumimoji="1" lang="en-US" altLang="ja-JP" sz="2800" b="1" dirty="0">
                          <a:latin typeface="+mn-lt"/>
                        </a:rPr>
                        <a:t> [Zhai+, ICCV23]</a:t>
                      </a:r>
                    </a:p>
                  </a:txBody>
                  <a:tcPr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fr-FR" sz="2700" b="0" kern="1200" dirty="0" err="1">
                          <a:solidFill>
                            <a:schemeClr val="tx1"/>
                          </a:solidFill>
                          <a:effectLst/>
                          <a:latin typeface="+mn-lt"/>
                          <a:ea typeface="+mn-ea"/>
                          <a:cs typeface="+mn-cs"/>
                        </a:rPr>
                        <a:t>Sigmoid</a:t>
                      </a:r>
                      <a:r>
                        <a:rPr kumimoji="1" lang="fr-FR" sz="2700" b="0" kern="1200" dirty="0">
                          <a:solidFill>
                            <a:schemeClr val="tx1"/>
                          </a:solidFill>
                          <a:effectLst/>
                          <a:latin typeface="+mn-lt"/>
                          <a:ea typeface="+mn-ea"/>
                          <a:cs typeface="+mn-cs"/>
                        </a:rPr>
                        <a:t> </a:t>
                      </a:r>
                      <a:r>
                        <a:rPr kumimoji="1" lang="fr-FR" sz="2700" b="0" kern="1200" dirty="0" err="1">
                          <a:solidFill>
                            <a:schemeClr val="tx1"/>
                          </a:solidFill>
                          <a:effectLst/>
                          <a:latin typeface="+mn-lt"/>
                          <a:ea typeface="+mn-ea"/>
                          <a:cs typeface="+mn-cs"/>
                        </a:rPr>
                        <a:t>loss</a:t>
                      </a:r>
                      <a:r>
                        <a:rPr kumimoji="1" lang="fr-FR" sz="2700" b="0" kern="1200" dirty="0">
                          <a:solidFill>
                            <a:schemeClr val="tx1"/>
                          </a:solidFill>
                          <a:effectLst/>
                          <a:latin typeface="+mn-lt"/>
                          <a:ea typeface="+mn-ea"/>
                          <a:cs typeface="+mn-cs"/>
                        </a:rPr>
                        <a:t> for </a:t>
                      </a:r>
                      <a:r>
                        <a:rPr kumimoji="1" lang="fr-FR" sz="2700" b="0" kern="1200" dirty="0" err="1">
                          <a:solidFill>
                            <a:schemeClr val="tx1"/>
                          </a:solidFill>
                          <a:effectLst/>
                          <a:latin typeface="+mn-lt"/>
                          <a:ea typeface="+mn-ea"/>
                          <a:cs typeface="+mn-cs"/>
                        </a:rPr>
                        <a:t>language</a:t>
                      </a:r>
                      <a:r>
                        <a:rPr kumimoji="1" lang="fr-FR" sz="2700" b="0" kern="1200" dirty="0">
                          <a:solidFill>
                            <a:schemeClr val="tx1"/>
                          </a:solidFill>
                          <a:effectLst/>
                          <a:latin typeface="+mn-lt"/>
                          <a:ea typeface="+mn-ea"/>
                          <a:cs typeface="+mn-cs"/>
                        </a:rPr>
                        <a:t>-image </a:t>
                      </a:r>
                      <a:r>
                        <a:rPr kumimoji="1" lang="fr-FR" sz="2700" b="0" kern="1200" dirty="0" err="1">
                          <a:solidFill>
                            <a:schemeClr val="tx1"/>
                          </a:solidFill>
                          <a:effectLst/>
                          <a:latin typeface="+mn-lt"/>
                          <a:ea typeface="+mn-ea"/>
                          <a:cs typeface="+mn-cs"/>
                        </a:rPr>
                        <a:t>pre</a:t>
                      </a:r>
                      <a:r>
                        <a:rPr kumimoji="1" lang="fr-FR" sz="2700" b="0" kern="1200" dirty="0">
                          <a:solidFill>
                            <a:schemeClr val="tx1"/>
                          </a:solidFill>
                          <a:effectLst/>
                          <a:latin typeface="+mn-lt"/>
                          <a:ea typeface="+mn-ea"/>
                          <a:cs typeface="+mn-cs"/>
                        </a:rPr>
                        <a:t>-training, </a:t>
                      </a:r>
                      <a:r>
                        <a:rPr kumimoji="1" lang="fr-FR" sz="2700" b="0" kern="1200" dirty="0" err="1">
                          <a:solidFill>
                            <a:schemeClr val="tx1"/>
                          </a:solidFill>
                          <a:effectLst/>
                          <a:latin typeface="+mn-lt"/>
                          <a:ea typeface="+mn-ea"/>
                          <a:cs typeface="+mn-cs"/>
                        </a:rPr>
                        <a:t>which</a:t>
                      </a:r>
                      <a:r>
                        <a:rPr kumimoji="1" lang="fr-FR" sz="2700" b="0" kern="1200" dirty="0">
                          <a:solidFill>
                            <a:schemeClr val="tx1"/>
                          </a:solidFill>
                          <a:effectLst/>
                          <a:latin typeface="+mn-lt"/>
                          <a:ea typeface="+mn-ea"/>
                          <a:cs typeface="+mn-cs"/>
                        </a:rPr>
                        <a:t> </a:t>
                      </a:r>
                      <a:r>
                        <a:rPr kumimoji="1" lang="fr-FR" sz="2700" b="0" kern="1200" dirty="0" err="1">
                          <a:solidFill>
                            <a:schemeClr val="tx1"/>
                          </a:solidFill>
                          <a:effectLst/>
                          <a:latin typeface="+mn-lt"/>
                          <a:ea typeface="+mn-ea"/>
                          <a:cs typeface="+mn-cs"/>
                        </a:rPr>
                        <a:t>demonstrates</a:t>
                      </a:r>
                      <a:r>
                        <a:rPr kumimoji="1" lang="fr-FR" sz="2700" b="0" kern="1200" dirty="0">
                          <a:solidFill>
                            <a:schemeClr val="tx1"/>
                          </a:solidFill>
                          <a:effectLst/>
                          <a:latin typeface="+mn-lt"/>
                          <a:ea typeface="+mn-ea"/>
                          <a:cs typeface="+mn-cs"/>
                        </a:rPr>
                        <a:t> </a:t>
                      </a:r>
                      <a:r>
                        <a:rPr kumimoji="1" lang="fr-FR" sz="2700" b="0" kern="1200" dirty="0" err="1">
                          <a:solidFill>
                            <a:schemeClr val="tx1"/>
                          </a:solidFill>
                          <a:effectLst/>
                          <a:latin typeface="+mn-lt"/>
                          <a:ea typeface="+mn-ea"/>
                          <a:cs typeface="+mn-cs"/>
                        </a:rPr>
                        <a:t>superior</a:t>
                      </a:r>
                      <a:r>
                        <a:rPr kumimoji="1" lang="fr-FR" sz="2700" b="0" kern="1200" dirty="0">
                          <a:solidFill>
                            <a:schemeClr val="tx1"/>
                          </a:solidFill>
                          <a:effectLst/>
                          <a:latin typeface="+mn-lt"/>
                          <a:ea typeface="+mn-ea"/>
                          <a:cs typeface="+mn-cs"/>
                        </a:rPr>
                        <a:t> performance </a:t>
                      </a:r>
                    </a:p>
                  </a:txBody>
                  <a:tcPr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959778"/>
                  </a:ext>
                </a:extLst>
              </a:tr>
              <a:tr h="1431349">
                <a:tc>
                  <a:txBody>
                    <a:bodyPr/>
                    <a:lstStyle/>
                    <a:p>
                      <a:pPr algn="l"/>
                      <a:r>
                        <a:rPr kumimoji="1" lang="en-US" altLang="ja-JP" sz="2800" b="1" baseline="0" dirty="0">
                          <a:latin typeface="+mn-lt"/>
                          <a:ea typeface="+mn-ea"/>
                        </a:rPr>
                        <a:t>DINOv2</a:t>
                      </a:r>
                    </a:p>
                    <a:p>
                      <a:pPr algn="l"/>
                      <a:r>
                        <a:rPr kumimoji="1" lang="en-US" altLang="ja-JP" sz="2800" b="1" baseline="0" dirty="0">
                          <a:latin typeface="+mn-lt"/>
                          <a:ea typeface="+mn-ea"/>
                        </a:rPr>
                        <a:t>[</a:t>
                      </a:r>
                      <a:r>
                        <a:rPr kumimoji="1" lang="en-US" altLang="ja-JP" sz="2800" b="1" baseline="0" dirty="0" err="1">
                          <a:latin typeface="+mn-lt"/>
                          <a:ea typeface="+mn-ea"/>
                        </a:rPr>
                        <a:t>Oquab</a:t>
                      </a:r>
                      <a:r>
                        <a:rPr kumimoji="1" lang="en-US" altLang="ja-JP" sz="2800" b="1" baseline="0" dirty="0">
                          <a:latin typeface="+mn-lt"/>
                          <a:ea typeface="+mn-ea"/>
                        </a:rPr>
                        <a:t>+, TMLR24]</a:t>
                      </a:r>
                      <a:endParaRPr kumimoji="1" lang="ja-JP" altLang="en-US" sz="2800" b="1" baseline="0" dirty="0">
                        <a:latin typeface="+mn-lt"/>
                        <a:ea typeface="+mn-ea"/>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kumimoji="1" lang="fr-FR" sz="2700" kern="1200" dirty="0">
                          <a:solidFill>
                            <a:schemeClr val="tx1"/>
                          </a:solidFill>
                          <a:effectLst/>
                          <a:latin typeface="+mn-lt"/>
                          <a:ea typeface="+mn-ea"/>
                          <a:cs typeface="+mn-cs"/>
                        </a:rPr>
                        <a:t>Self-</a:t>
                      </a:r>
                      <a:r>
                        <a:rPr kumimoji="1" lang="fr-FR" sz="2700" kern="1200" dirty="0" err="1">
                          <a:solidFill>
                            <a:schemeClr val="tx1"/>
                          </a:solidFill>
                          <a:effectLst/>
                          <a:latin typeface="+mn-lt"/>
                          <a:ea typeface="+mn-ea"/>
                          <a:cs typeface="+mn-cs"/>
                        </a:rPr>
                        <a:t>supervised</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learning</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scaled</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with</a:t>
                      </a:r>
                      <a:r>
                        <a:rPr kumimoji="1" lang="fr-FR" sz="2700" kern="1200" dirty="0">
                          <a:solidFill>
                            <a:schemeClr val="tx1"/>
                          </a:solidFill>
                          <a:effectLst/>
                          <a:latin typeface="+mn-lt"/>
                          <a:ea typeface="+mn-ea"/>
                          <a:cs typeface="+mn-cs"/>
                        </a:rPr>
                        <a:t> large, </a:t>
                      </a:r>
                      <a:r>
                        <a:rPr kumimoji="1" lang="fr-FR" sz="2700" kern="1200" dirty="0" err="1">
                          <a:solidFill>
                            <a:schemeClr val="tx1"/>
                          </a:solidFill>
                          <a:effectLst/>
                          <a:latin typeface="+mn-lt"/>
                          <a:ea typeface="+mn-ea"/>
                          <a:cs typeface="+mn-cs"/>
                        </a:rPr>
                        <a:t>curated</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datasets</a:t>
                      </a:r>
                      <a:r>
                        <a:rPr kumimoji="1" lang="fr-FR" sz="2700" kern="1200" dirty="0">
                          <a:solidFill>
                            <a:schemeClr val="tx1"/>
                          </a:solidFill>
                          <a:effectLst/>
                          <a:latin typeface="+mn-lt"/>
                          <a:ea typeface="+mn-ea"/>
                          <a:cs typeface="+mn-cs"/>
                        </a:rPr>
                        <a:t> can </a:t>
                      </a:r>
                      <a:r>
                        <a:rPr kumimoji="1" lang="fr-FR" sz="2700" kern="1200" dirty="0" err="1">
                          <a:solidFill>
                            <a:schemeClr val="tx1"/>
                          </a:solidFill>
                          <a:effectLst/>
                          <a:latin typeface="+mn-lt"/>
                          <a:ea typeface="+mn-ea"/>
                          <a:cs typeface="+mn-cs"/>
                        </a:rPr>
                        <a:t>produce</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general-purpose</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visual</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features</a:t>
                      </a:r>
                      <a:r>
                        <a:rPr kumimoji="1" lang="fr-FR" sz="2700" kern="1200" dirty="0">
                          <a:solidFill>
                            <a:schemeClr val="tx1"/>
                          </a:solidFill>
                          <a:effectLst/>
                          <a:latin typeface="+mn-lt"/>
                          <a:ea typeface="+mn-ea"/>
                          <a:cs typeface="+mn-cs"/>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791559263"/>
                  </a:ext>
                </a:extLst>
              </a:tr>
            </a:tbl>
          </a:graphicData>
        </a:graphic>
      </p:graphicFrame>
      <p:pic>
        <p:nvPicPr>
          <p:cNvPr id="4" name="Image 3">
            <a:extLst>
              <a:ext uri="{FF2B5EF4-FFF2-40B4-BE49-F238E27FC236}">
                <a16:creationId xmlns:a16="http://schemas.microsoft.com/office/drawing/2014/main" id="{D223FF97-6A0C-7E71-D189-41D826145C5F}"/>
              </a:ext>
            </a:extLst>
          </p:cNvPr>
          <p:cNvPicPr>
            <a:picLocks noChangeAspect="1"/>
          </p:cNvPicPr>
          <p:nvPr/>
        </p:nvPicPr>
        <p:blipFill>
          <a:blip r:embed="rId2"/>
          <a:stretch>
            <a:fillRect/>
          </a:stretch>
        </p:blipFill>
        <p:spPr>
          <a:xfrm>
            <a:off x="228600" y="5683625"/>
            <a:ext cx="9650280" cy="2936687"/>
          </a:xfrm>
          <a:prstGeom prst="rect">
            <a:avLst/>
          </a:prstGeom>
        </p:spPr>
      </p:pic>
      <p:pic>
        <p:nvPicPr>
          <p:cNvPr id="5" name="Image 4">
            <a:extLst>
              <a:ext uri="{FF2B5EF4-FFF2-40B4-BE49-F238E27FC236}">
                <a16:creationId xmlns:a16="http://schemas.microsoft.com/office/drawing/2014/main" id="{9CC1D30A-0382-36CC-D041-E3E7BF4D2423}"/>
              </a:ext>
            </a:extLst>
          </p:cNvPr>
          <p:cNvPicPr>
            <a:picLocks noChangeAspect="1"/>
          </p:cNvPicPr>
          <p:nvPr/>
        </p:nvPicPr>
        <p:blipFill>
          <a:blip r:embed="rId3"/>
          <a:stretch>
            <a:fillRect/>
          </a:stretch>
        </p:blipFill>
        <p:spPr>
          <a:xfrm>
            <a:off x="10047905" y="5551683"/>
            <a:ext cx="7772400" cy="3737682"/>
          </a:xfrm>
          <a:prstGeom prst="rect">
            <a:avLst/>
          </a:prstGeom>
        </p:spPr>
      </p:pic>
      <p:sp>
        <p:nvSpPr>
          <p:cNvPr id="6" name="ZoneTexte 5">
            <a:extLst>
              <a:ext uri="{FF2B5EF4-FFF2-40B4-BE49-F238E27FC236}">
                <a16:creationId xmlns:a16="http://schemas.microsoft.com/office/drawing/2014/main" id="{EDFBCA21-F33D-FE81-1B3D-6DCCC8CFF224}"/>
              </a:ext>
            </a:extLst>
          </p:cNvPr>
          <p:cNvSpPr txBox="1"/>
          <p:nvPr/>
        </p:nvSpPr>
        <p:spPr>
          <a:xfrm>
            <a:off x="2996340" y="8929604"/>
            <a:ext cx="4114800" cy="461665"/>
          </a:xfrm>
          <a:prstGeom prst="rect">
            <a:avLst/>
          </a:prstGeom>
          <a:noFill/>
        </p:spPr>
        <p:txBody>
          <a:bodyPr wrap="square" rtlCol="0">
            <a:spAutoFit/>
          </a:bodyPr>
          <a:lstStyle/>
          <a:p>
            <a:pPr algn="l"/>
            <a:r>
              <a:rPr kumimoji="1" lang="fr-FR" sz="2400" dirty="0">
                <a:latin typeface="Segoe UI Historic" panose="020B0502040204020203" pitchFamily="34" charset="0"/>
                <a:ea typeface="游ゴシック" panose="020B0400000000000000" pitchFamily="34" charset="-128"/>
              </a:rPr>
              <a:t>DINOv2 [</a:t>
            </a:r>
            <a:r>
              <a:rPr kumimoji="1" lang="fr-FR" sz="2400" dirty="0" err="1">
                <a:latin typeface="Segoe UI Historic" panose="020B0502040204020203" pitchFamily="34" charset="0"/>
                <a:ea typeface="游ゴシック" panose="020B0400000000000000" pitchFamily="34" charset="-128"/>
              </a:rPr>
              <a:t>Oquab</a:t>
            </a:r>
            <a:r>
              <a:rPr kumimoji="1" lang="fr-FR" sz="2400" dirty="0">
                <a:latin typeface="Segoe UI Historic" panose="020B0502040204020203" pitchFamily="34" charset="0"/>
                <a:ea typeface="游ゴシック" panose="020B0400000000000000" pitchFamily="34" charset="-128"/>
              </a:rPr>
              <a:t>+, TMLR24]</a:t>
            </a:r>
          </a:p>
        </p:txBody>
      </p:sp>
      <p:sp>
        <p:nvSpPr>
          <p:cNvPr id="7" name="ZoneTexte 6">
            <a:extLst>
              <a:ext uri="{FF2B5EF4-FFF2-40B4-BE49-F238E27FC236}">
                <a16:creationId xmlns:a16="http://schemas.microsoft.com/office/drawing/2014/main" id="{F6604483-9B32-5660-AAEC-6E9780D89594}"/>
              </a:ext>
            </a:extLst>
          </p:cNvPr>
          <p:cNvSpPr txBox="1"/>
          <p:nvPr/>
        </p:nvSpPr>
        <p:spPr>
          <a:xfrm>
            <a:off x="12608684" y="9180295"/>
            <a:ext cx="4114800" cy="461665"/>
          </a:xfrm>
          <a:prstGeom prst="rect">
            <a:avLst/>
          </a:prstGeom>
          <a:noFill/>
        </p:spPr>
        <p:txBody>
          <a:bodyPr wrap="square" rtlCol="0">
            <a:spAutoFit/>
          </a:bodyPr>
          <a:lstStyle/>
          <a:p>
            <a:pPr algn="l"/>
            <a:r>
              <a:rPr kumimoji="1" lang="fr-FR" sz="2400" dirty="0" err="1">
                <a:latin typeface="Segoe UI Historic" panose="020B0502040204020203" pitchFamily="34" charset="0"/>
                <a:ea typeface="游ゴシック" panose="020B0400000000000000" pitchFamily="34" charset="-128"/>
              </a:rPr>
              <a:t>SigLIP</a:t>
            </a:r>
            <a:r>
              <a:rPr kumimoji="1" lang="fr-FR" sz="2400" dirty="0">
                <a:latin typeface="Segoe UI Historic" panose="020B0502040204020203" pitchFamily="34" charset="0"/>
                <a:ea typeface="游ゴシック" panose="020B0400000000000000" pitchFamily="34" charset="-128"/>
              </a:rPr>
              <a:t> [</a:t>
            </a:r>
            <a:r>
              <a:rPr kumimoji="1" lang="fr-FR" sz="2400" dirty="0" err="1">
                <a:latin typeface="Segoe UI Historic" panose="020B0502040204020203" pitchFamily="34" charset="0"/>
                <a:ea typeface="游ゴシック" panose="020B0400000000000000" pitchFamily="34" charset="-128"/>
              </a:rPr>
              <a:t>Zhai</a:t>
            </a:r>
            <a:r>
              <a:rPr kumimoji="1" lang="fr-FR" sz="2400" dirty="0">
                <a:latin typeface="Segoe UI Historic" panose="020B0502040204020203" pitchFamily="34" charset="0"/>
                <a:ea typeface="游ゴシック" panose="020B0400000000000000" pitchFamily="34" charset="-128"/>
              </a:rPr>
              <a:t>+, ICCV23]</a:t>
            </a:r>
          </a:p>
        </p:txBody>
      </p:sp>
    </p:spTree>
    <p:extLst>
      <p:ext uri="{BB962C8B-B14F-4D97-AF65-F5344CB8AC3E}">
        <p14:creationId xmlns:p14="http://schemas.microsoft.com/office/powerpoint/2010/main" val="246182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Related Works (2/2) : </a:t>
            </a:r>
            <a:br>
              <a:rPr lang="en-US" altLang="ja-JP" dirty="0"/>
            </a:br>
            <a:r>
              <a:rPr lang="en-US" altLang="ja-JP" dirty="0"/>
              <a:t>Generalist Vision-Language-Action models for robotics</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6</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graphicFrame>
        <p:nvGraphicFramePr>
          <p:cNvPr id="9" name="表 5">
            <a:extLst>
              <a:ext uri="{FF2B5EF4-FFF2-40B4-BE49-F238E27FC236}">
                <a16:creationId xmlns:a16="http://schemas.microsoft.com/office/drawing/2014/main" id="{A3853E33-CECB-5312-B35E-9BB5F9005B95}"/>
              </a:ext>
            </a:extLst>
          </p:cNvPr>
          <p:cNvGraphicFramePr>
            <a:graphicFrameLocks noGrp="1"/>
          </p:cNvGraphicFramePr>
          <p:nvPr>
            <p:extLst>
              <p:ext uri="{D42A27DB-BD31-4B8C-83A1-F6EECF244321}">
                <p14:modId xmlns:p14="http://schemas.microsoft.com/office/powerpoint/2010/main" val="77831785"/>
              </p:ext>
            </p:extLst>
          </p:nvPr>
        </p:nvGraphicFramePr>
        <p:xfrm>
          <a:off x="441188" y="2233090"/>
          <a:ext cx="17379117" cy="2936489"/>
        </p:xfrm>
        <a:graphic>
          <a:graphicData uri="http://schemas.openxmlformats.org/drawingml/2006/table">
            <a:tbl>
              <a:tblPr firstRow="1" bandRow="1">
                <a:tableStyleId>{8799B23B-EC83-4686-B30A-512413B5E67A}</a:tableStyleId>
              </a:tblPr>
              <a:tblGrid>
                <a:gridCol w="6763924">
                  <a:extLst>
                    <a:ext uri="{9D8B030D-6E8A-4147-A177-3AD203B41FA5}">
                      <a16:colId xmlns:a16="http://schemas.microsoft.com/office/drawing/2014/main" val="830279237"/>
                    </a:ext>
                  </a:extLst>
                </a:gridCol>
                <a:gridCol w="10615193">
                  <a:extLst>
                    <a:ext uri="{9D8B030D-6E8A-4147-A177-3AD203B41FA5}">
                      <a16:colId xmlns:a16="http://schemas.microsoft.com/office/drawing/2014/main" val="379131597"/>
                    </a:ext>
                  </a:extLst>
                </a:gridCol>
              </a:tblGrid>
              <a:tr h="888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dirty="0">
                          <a:latin typeface="+mn-lt"/>
                        </a:rPr>
                        <a:t>RT-1 [Brohan+, arXiv22]</a:t>
                      </a:r>
                    </a:p>
                  </a:txBody>
                  <a:tcPr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fr-FR" sz="2700" b="0" kern="1200" dirty="0">
                          <a:solidFill>
                            <a:schemeClr val="tx1"/>
                          </a:solidFill>
                          <a:effectLst/>
                          <a:latin typeface="+mn-lt"/>
                          <a:ea typeface="+mn-ea"/>
                          <a:cs typeface="+mn-cs"/>
                        </a:rPr>
                        <a:t>Scalable transformer-</a:t>
                      </a:r>
                      <a:r>
                        <a:rPr kumimoji="1" lang="fr-FR" sz="2700" b="0" kern="1200" dirty="0" err="1">
                          <a:solidFill>
                            <a:schemeClr val="tx1"/>
                          </a:solidFill>
                          <a:effectLst/>
                          <a:latin typeface="+mn-lt"/>
                          <a:ea typeface="+mn-ea"/>
                          <a:cs typeface="+mn-cs"/>
                        </a:rPr>
                        <a:t>based</a:t>
                      </a:r>
                      <a:r>
                        <a:rPr kumimoji="1" lang="fr-FR" sz="2700" b="0" kern="1200" dirty="0">
                          <a:solidFill>
                            <a:schemeClr val="tx1"/>
                          </a:solidFill>
                          <a:effectLst/>
                          <a:latin typeface="+mn-lt"/>
                          <a:ea typeface="+mn-ea"/>
                          <a:cs typeface="+mn-cs"/>
                        </a:rPr>
                        <a:t> model </a:t>
                      </a:r>
                      <a:r>
                        <a:rPr kumimoji="1" lang="fr-FR" sz="2700" b="0" kern="1200" dirty="0" err="1">
                          <a:solidFill>
                            <a:schemeClr val="tx1"/>
                          </a:solidFill>
                          <a:effectLst/>
                          <a:latin typeface="+mn-lt"/>
                          <a:ea typeface="+mn-ea"/>
                          <a:cs typeface="+mn-cs"/>
                        </a:rPr>
                        <a:t>specifically</a:t>
                      </a:r>
                      <a:r>
                        <a:rPr kumimoji="1" lang="fr-FR" sz="2700" b="0" kern="1200" dirty="0">
                          <a:solidFill>
                            <a:schemeClr val="tx1"/>
                          </a:solidFill>
                          <a:effectLst/>
                          <a:latin typeface="+mn-lt"/>
                          <a:ea typeface="+mn-ea"/>
                          <a:cs typeface="+mn-cs"/>
                        </a:rPr>
                        <a:t> </a:t>
                      </a:r>
                      <a:r>
                        <a:rPr kumimoji="1" lang="fr-FR" sz="2700" b="0" kern="1200" dirty="0" err="1">
                          <a:solidFill>
                            <a:schemeClr val="tx1"/>
                          </a:solidFill>
                          <a:effectLst/>
                          <a:latin typeface="+mn-lt"/>
                          <a:ea typeface="+mn-ea"/>
                          <a:cs typeface="+mn-cs"/>
                        </a:rPr>
                        <a:t>designed</a:t>
                      </a:r>
                      <a:r>
                        <a:rPr kumimoji="1" lang="fr-FR" sz="2700" b="0" kern="1200" dirty="0">
                          <a:solidFill>
                            <a:schemeClr val="tx1"/>
                          </a:solidFill>
                          <a:effectLst/>
                          <a:latin typeface="+mn-lt"/>
                          <a:ea typeface="+mn-ea"/>
                          <a:cs typeface="+mn-cs"/>
                        </a:rPr>
                        <a:t> for real-world </a:t>
                      </a:r>
                      <a:r>
                        <a:rPr kumimoji="1" lang="fr-FR" sz="2700" b="0" kern="1200" dirty="0" err="1">
                          <a:solidFill>
                            <a:schemeClr val="tx1"/>
                          </a:solidFill>
                          <a:effectLst/>
                          <a:latin typeface="+mn-lt"/>
                          <a:ea typeface="+mn-ea"/>
                          <a:cs typeface="+mn-cs"/>
                        </a:rPr>
                        <a:t>robotic</a:t>
                      </a:r>
                      <a:r>
                        <a:rPr kumimoji="1" lang="fr-FR" sz="2700" b="0" kern="1200" dirty="0">
                          <a:solidFill>
                            <a:schemeClr val="tx1"/>
                          </a:solidFill>
                          <a:effectLst/>
                          <a:latin typeface="+mn-lt"/>
                          <a:ea typeface="+mn-ea"/>
                          <a:cs typeface="+mn-cs"/>
                        </a:rPr>
                        <a:t> manipulation </a:t>
                      </a:r>
                      <a:r>
                        <a:rPr kumimoji="1" lang="fr-FR" sz="2700" b="0" kern="1200" dirty="0" err="1">
                          <a:solidFill>
                            <a:schemeClr val="tx1"/>
                          </a:solidFill>
                          <a:effectLst/>
                          <a:latin typeface="+mn-lt"/>
                          <a:ea typeface="+mn-ea"/>
                          <a:cs typeface="+mn-cs"/>
                        </a:rPr>
                        <a:t>tasks</a:t>
                      </a:r>
                      <a:r>
                        <a:rPr kumimoji="1" lang="fr-FR" sz="2700" b="0" kern="1200" dirty="0">
                          <a:solidFill>
                            <a:schemeClr val="tx1"/>
                          </a:solidFill>
                          <a:effectLst/>
                          <a:latin typeface="+mn-lt"/>
                          <a:ea typeface="+mn-ea"/>
                          <a:cs typeface="+mn-cs"/>
                        </a:rPr>
                        <a:t>.</a:t>
                      </a:r>
                    </a:p>
                  </a:txBody>
                  <a:tcPr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959778"/>
                  </a:ext>
                </a:extLst>
              </a:tr>
              <a:tr h="931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dirty="0">
                          <a:latin typeface="+mn-lt"/>
                        </a:rPr>
                        <a:t>Diffusion Policy [Chi+, RSS23]</a:t>
                      </a:r>
                      <a:endParaRPr kumimoji="1" lang="ja-JP" altLang="en-US" sz="2800" b="1"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kumimoji="1" lang="fr-FR" sz="2700" kern="1200" dirty="0">
                          <a:solidFill>
                            <a:schemeClr val="tx1"/>
                          </a:solidFill>
                          <a:effectLst/>
                          <a:latin typeface="+mn-lt"/>
                          <a:ea typeface="+mn-ea"/>
                          <a:cs typeface="+mn-cs"/>
                        </a:rPr>
                        <a:t>Policy </a:t>
                      </a:r>
                      <a:r>
                        <a:rPr kumimoji="1" lang="fr-FR" sz="2700" kern="1200" dirty="0" err="1">
                          <a:solidFill>
                            <a:schemeClr val="tx1"/>
                          </a:solidFill>
                          <a:effectLst/>
                          <a:latin typeface="+mn-lt"/>
                          <a:ea typeface="+mn-ea"/>
                          <a:cs typeface="+mn-cs"/>
                        </a:rPr>
                        <a:t>generation</a:t>
                      </a:r>
                      <a:r>
                        <a:rPr kumimoji="1" lang="fr-FR" sz="2700" kern="1200" dirty="0">
                          <a:solidFill>
                            <a:schemeClr val="tx1"/>
                          </a:solidFill>
                          <a:effectLst/>
                          <a:latin typeface="+mn-lt"/>
                          <a:ea typeface="+mn-ea"/>
                          <a:cs typeface="+mn-cs"/>
                        </a:rPr>
                        <a:t> process </a:t>
                      </a:r>
                      <a:r>
                        <a:rPr kumimoji="1" lang="fr-FR" sz="2700" kern="1200" dirty="0" err="1">
                          <a:solidFill>
                            <a:schemeClr val="tx1"/>
                          </a:solidFill>
                          <a:effectLst/>
                          <a:latin typeface="+mn-lt"/>
                          <a:ea typeface="+mn-ea"/>
                          <a:cs typeface="+mn-cs"/>
                        </a:rPr>
                        <a:t>involves</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denoising</a:t>
                      </a:r>
                      <a:r>
                        <a:rPr kumimoji="1" lang="fr-FR" sz="2700" kern="1200" dirty="0">
                          <a:solidFill>
                            <a:schemeClr val="tx1"/>
                          </a:solidFill>
                          <a:effectLst/>
                          <a:latin typeface="+mn-lt"/>
                          <a:ea typeface="+mn-ea"/>
                          <a:cs typeface="+mn-cs"/>
                        </a:rPr>
                        <a:t> diffusion </a:t>
                      </a:r>
                      <a:r>
                        <a:rPr kumimoji="1" lang="fr-FR" sz="2700" kern="1200" dirty="0" err="1">
                          <a:solidFill>
                            <a:schemeClr val="tx1"/>
                          </a:solidFill>
                          <a:effectLst/>
                          <a:latin typeface="+mn-lt"/>
                          <a:ea typeface="+mn-ea"/>
                          <a:cs typeface="+mn-cs"/>
                        </a:rPr>
                        <a:t>models</a:t>
                      </a:r>
                      <a:r>
                        <a:rPr kumimoji="1" lang="fr-FR" sz="2700" kern="1200" dirty="0">
                          <a:solidFill>
                            <a:schemeClr val="tx1"/>
                          </a:solidFill>
                          <a:effectLst/>
                          <a:latin typeface="+mn-lt"/>
                          <a:ea typeface="+mn-ea"/>
                          <a:cs typeface="+mn-cs"/>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791559263"/>
                  </a:ext>
                </a:extLst>
              </a:tr>
              <a:tr h="10905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dirty="0">
                          <a:latin typeface="+mn-lt"/>
                        </a:rPr>
                        <a:t>Octo [Gosh+, RSS24]</a:t>
                      </a:r>
                      <a:endParaRPr kumimoji="1" lang="ja-JP" altLang="en-US" sz="2800" b="1"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fr-FR" sz="2700" kern="1200" dirty="0" err="1">
                          <a:solidFill>
                            <a:schemeClr val="tx1"/>
                          </a:solidFill>
                          <a:effectLst/>
                          <a:latin typeface="+mn-lt"/>
                          <a:ea typeface="+mn-ea"/>
                          <a:cs typeface="+mn-cs"/>
                        </a:rPr>
                        <a:t>Highly</a:t>
                      </a:r>
                      <a:r>
                        <a:rPr kumimoji="1" lang="fr-FR" sz="2700" kern="1200" dirty="0">
                          <a:solidFill>
                            <a:schemeClr val="tx1"/>
                          </a:solidFill>
                          <a:effectLst/>
                          <a:latin typeface="+mn-lt"/>
                          <a:ea typeface="+mn-ea"/>
                          <a:cs typeface="+mn-cs"/>
                        </a:rPr>
                        <a:t> flexible architecture, </a:t>
                      </a:r>
                      <a:r>
                        <a:rPr kumimoji="1" lang="fr-FR" sz="2700" kern="1200" dirty="0" err="1">
                          <a:solidFill>
                            <a:schemeClr val="tx1"/>
                          </a:solidFill>
                          <a:effectLst/>
                          <a:latin typeface="+mn-lt"/>
                          <a:ea typeface="+mn-ea"/>
                          <a:cs typeface="+mn-cs"/>
                        </a:rPr>
                        <a:t>making</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it</a:t>
                      </a:r>
                      <a:r>
                        <a:rPr kumimoji="1" lang="fr-FR" sz="2700" kern="1200" dirty="0">
                          <a:solidFill>
                            <a:schemeClr val="tx1"/>
                          </a:solidFill>
                          <a:effectLst/>
                          <a:latin typeface="+mn-lt"/>
                          <a:ea typeface="+mn-ea"/>
                          <a:cs typeface="+mn-cs"/>
                        </a:rPr>
                        <a:t> a versatile </a:t>
                      </a:r>
                      <a:r>
                        <a:rPr kumimoji="1" lang="fr-FR" sz="2700" kern="1200" dirty="0" err="1">
                          <a:solidFill>
                            <a:schemeClr val="tx1"/>
                          </a:solidFill>
                          <a:effectLst/>
                          <a:latin typeface="+mn-lt"/>
                          <a:ea typeface="+mn-ea"/>
                          <a:cs typeface="+mn-cs"/>
                        </a:rPr>
                        <a:t>tool</a:t>
                      </a:r>
                      <a:r>
                        <a:rPr kumimoji="1" lang="fr-FR" sz="2700" kern="1200" dirty="0">
                          <a:solidFill>
                            <a:schemeClr val="tx1"/>
                          </a:solidFill>
                          <a:effectLst/>
                          <a:latin typeface="+mn-lt"/>
                          <a:ea typeface="+mn-ea"/>
                          <a:cs typeface="+mn-cs"/>
                        </a:rPr>
                        <a:t> for </a:t>
                      </a:r>
                      <a:r>
                        <a:rPr kumimoji="1" lang="fr-FR" sz="2700" kern="1200" dirty="0" err="1">
                          <a:solidFill>
                            <a:schemeClr val="tx1"/>
                          </a:solidFill>
                          <a:effectLst/>
                          <a:latin typeface="+mn-lt"/>
                          <a:ea typeface="+mn-ea"/>
                          <a:cs typeface="+mn-cs"/>
                        </a:rPr>
                        <a:t>various</a:t>
                      </a:r>
                      <a:r>
                        <a:rPr kumimoji="1" lang="fr-FR" sz="2700" kern="1200" dirty="0">
                          <a:solidFill>
                            <a:schemeClr val="tx1"/>
                          </a:solidFill>
                          <a:effectLst/>
                          <a:latin typeface="+mn-lt"/>
                          <a:ea typeface="+mn-ea"/>
                          <a:cs typeface="+mn-cs"/>
                        </a:rPr>
                        <a:t> </a:t>
                      </a:r>
                      <a:r>
                        <a:rPr kumimoji="1" lang="fr-FR" sz="2700" kern="1200" dirty="0" err="1">
                          <a:solidFill>
                            <a:schemeClr val="tx1"/>
                          </a:solidFill>
                          <a:effectLst/>
                          <a:latin typeface="+mn-lt"/>
                          <a:ea typeface="+mn-ea"/>
                          <a:cs typeface="+mn-cs"/>
                        </a:rPr>
                        <a:t>robotic</a:t>
                      </a:r>
                      <a:r>
                        <a:rPr kumimoji="1" lang="fr-FR" sz="2700" kern="1200" dirty="0">
                          <a:solidFill>
                            <a:schemeClr val="tx1"/>
                          </a:solidFill>
                          <a:effectLst/>
                          <a:latin typeface="+mn-lt"/>
                          <a:ea typeface="+mn-ea"/>
                          <a:cs typeface="+mn-cs"/>
                        </a:rPr>
                        <a:t> manipulation </a:t>
                      </a:r>
                      <a:r>
                        <a:rPr kumimoji="1" lang="fr-FR" sz="2700" kern="1200" dirty="0" err="1">
                          <a:solidFill>
                            <a:schemeClr val="tx1"/>
                          </a:solidFill>
                          <a:effectLst/>
                          <a:latin typeface="+mn-lt"/>
                          <a:ea typeface="+mn-ea"/>
                          <a:cs typeface="+mn-cs"/>
                        </a:rPr>
                        <a:t>tasks</a:t>
                      </a:r>
                      <a:r>
                        <a:rPr kumimoji="1" lang="fr-FR" sz="2700" kern="1200" dirty="0">
                          <a:solidFill>
                            <a:schemeClr val="tx1"/>
                          </a:solidFill>
                          <a:effectLst/>
                          <a:latin typeface="+mn-lt"/>
                          <a:ea typeface="+mn-ea"/>
                          <a:cs typeface="+mn-cs"/>
                        </a:rPr>
                        <a:t>. </a:t>
                      </a:r>
                    </a:p>
                  </a:txBody>
                  <a:tcPr anchor="ct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2941767"/>
                  </a:ext>
                </a:extLst>
              </a:tr>
            </a:tbl>
          </a:graphicData>
        </a:graphic>
      </p:graphicFrame>
      <p:pic>
        <p:nvPicPr>
          <p:cNvPr id="11" name="Image 10" descr="Une image contenant texte, Page web, Site web, Publicité en ligne&#10;&#10;Description générée automatiquement">
            <a:extLst>
              <a:ext uri="{FF2B5EF4-FFF2-40B4-BE49-F238E27FC236}">
                <a16:creationId xmlns:a16="http://schemas.microsoft.com/office/drawing/2014/main" id="{7218AF2D-37B4-1E78-FCD0-FCCFC13E3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840" y="5577762"/>
            <a:ext cx="8223060" cy="3844144"/>
          </a:xfrm>
          <a:prstGeom prst="rect">
            <a:avLst/>
          </a:prstGeom>
        </p:spPr>
      </p:pic>
      <p:pic>
        <p:nvPicPr>
          <p:cNvPr id="13" name="Image 12" descr="Une image contenant texte, capture d’écran, conception&#10;&#10;Description générée automatiquement">
            <a:extLst>
              <a:ext uri="{FF2B5EF4-FFF2-40B4-BE49-F238E27FC236}">
                <a16:creationId xmlns:a16="http://schemas.microsoft.com/office/drawing/2014/main" id="{032FB2A1-ED83-11B2-D940-1DBAB7775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5787266"/>
            <a:ext cx="10005931" cy="2613489"/>
          </a:xfrm>
          <a:prstGeom prst="rect">
            <a:avLst/>
          </a:prstGeom>
        </p:spPr>
      </p:pic>
      <p:sp>
        <p:nvSpPr>
          <p:cNvPr id="4" name="ZoneTexte 3">
            <a:extLst>
              <a:ext uri="{FF2B5EF4-FFF2-40B4-BE49-F238E27FC236}">
                <a16:creationId xmlns:a16="http://schemas.microsoft.com/office/drawing/2014/main" id="{1CCC4495-C128-6139-40A1-172627321F30}"/>
              </a:ext>
            </a:extLst>
          </p:cNvPr>
          <p:cNvSpPr txBox="1"/>
          <p:nvPr/>
        </p:nvSpPr>
        <p:spPr>
          <a:xfrm>
            <a:off x="2996340" y="8929604"/>
            <a:ext cx="4114800" cy="461665"/>
          </a:xfrm>
          <a:prstGeom prst="rect">
            <a:avLst/>
          </a:prstGeom>
          <a:noFill/>
        </p:spPr>
        <p:txBody>
          <a:bodyPr wrap="square" rtlCol="0">
            <a:spAutoFit/>
          </a:bodyPr>
          <a:lstStyle/>
          <a:p>
            <a:pPr algn="l"/>
            <a:r>
              <a:rPr kumimoji="1" lang="fr-FR" sz="2400" dirty="0">
                <a:latin typeface="Segoe UI Historic" panose="020B0502040204020203" pitchFamily="34" charset="0"/>
                <a:ea typeface="游ゴシック" panose="020B0400000000000000" pitchFamily="34" charset="-128"/>
              </a:rPr>
              <a:t>RT-1 [</a:t>
            </a:r>
            <a:r>
              <a:rPr kumimoji="1" lang="fr-FR" sz="2400" dirty="0" err="1">
                <a:latin typeface="Segoe UI Historic" panose="020B0502040204020203" pitchFamily="34" charset="0"/>
                <a:ea typeface="游ゴシック" panose="020B0400000000000000" pitchFamily="34" charset="-128"/>
              </a:rPr>
              <a:t>Brohan</a:t>
            </a:r>
            <a:r>
              <a:rPr kumimoji="1" lang="fr-FR" sz="2400" dirty="0">
                <a:latin typeface="Segoe UI Historic" panose="020B0502040204020203" pitchFamily="34" charset="0"/>
                <a:ea typeface="游ゴシック" panose="020B0400000000000000" pitchFamily="34" charset="-128"/>
              </a:rPr>
              <a:t>+, arXiv22]</a:t>
            </a:r>
          </a:p>
        </p:txBody>
      </p:sp>
      <p:sp>
        <p:nvSpPr>
          <p:cNvPr id="5" name="ZoneTexte 4">
            <a:extLst>
              <a:ext uri="{FF2B5EF4-FFF2-40B4-BE49-F238E27FC236}">
                <a16:creationId xmlns:a16="http://schemas.microsoft.com/office/drawing/2014/main" id="{1A7BED1B-FBAC-0D11-6BF5-6F4D31EF4878}"/>
              </a:ext>
            </a:extLst>
          </p:cNvPr>
          <p:cNvSpPr txBox="1"/>
          <p:nvPr/>
        </p:nvSpPr>
        <p:spPr>
          <a:xfrm>
            <a:off x="12635055" y="9368424"/>
            <a:ext cx="3006630" cy="461665"/>
          </a:xfrm>
          <a:prstGeom prst="rect">
            <a:avLst/>
          </a:prstGeom>
          <a:noFill/>
        </p:spPr>
        <p:txBody>
          <a:bodyPr wrap="square" rtlCol="0">
            <a:spAutoFit/>
          </a:bodyPr>
          <a:lstStyle/>
          <a:p>
            <a:pPr algn="l"/>
            <a:r>
              <a:rPr kumimoji="1" lang="fr-FR" sz="2400" dirty="0" err="1">
                <a:latin typeface="Segoe UI Historic" panose="020B0502040204020203" pitchFamily="34" charset="0"/>
                <a:ea typeface="游ゴシック" panose="020B0400000000000000" pitchFamily="34" charset="-128"/>
              </a:rPr>
              <a:t>Octo</a:t>
            </a:r>
            <a:r>
              <a:rPr kumimoji="1" lang="fr-FR" sz="2400" dirty="0">
                <a:latin typeface="Segoe UI Historic" panose="020B0502040204020203" pitchFamily="34" charset="0"/>
                <a:ea typeface="游ゴシック" panose="020B0400000000000000" pitchFamily="34" charset="-128"/>
              </a:rPr>
              <a:t> [</a:t>
            </a:r>
            <a:r>
              <a:rPr kumimoji="1" lang="fr-FR" sz="2400" dirty="0" err="1">
                <a:latin typeface="Segoe UI Historic" panose="020B0502040204020203" pitchFamily="34" charset="0"/>
                <a:ea typeface="游ゴシック" panose="020B0400000000000000" pitchFamily="34" charset="-128"/>
              </a:rPr>
              <a:t>Gosh</a:t>
            </a:r>
            <a:r>
              <a:rPr kumimoji="1" lang="fr-FR" sz="2400" dirty="0">
                <a:latin typeface="Segoe UI Historic" panose="020B0502040204020203" pitchFamily="34" charset="0"/>
                <a:ea typeface="游ゴシック" panose="020B0400000000000000" pitchFamily="34" charset="-128"/>
              </a:rPr>
              <a:t>+, RSS24]</a:t>
            </a:r>
          </a:p>
        </p:txBody>
      </p:sp>
    </p:spTree>
    <p:extLst>
      <p:ext uri="{BB962C8B-B14F-4D97-AF65-F5344CB8AC3E}">
        <p14:creationId xmlns:p14="http://schemas.microsoft.com/office/powerpoint/2010/main" val="28946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The Open-VLA model architecture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7</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4" name="Image 3">
            <a:extLst>
              <a:ext uri="{FF2B5EF4-FFF2-40B4-BE49-F238E27FC236}">
                <a16:creationId xmlns:a16="http://schemas.microsoft.com/office/drawing/2014/main" id="{E0A25F9B-99AE-EEC5-5D53-F5E5142200C3}"/>
              </a:ext>
            </a:extLst>
          </p:cNvPr>
          <p:cNvPicPr>
            <a:picLocks noChangeAspect="1"/>
          </p:cNvPicPr>
          <p:nvPr/>
        </p:nvPicPr>
        <p:blipFill>
          <a:blip r:embed="rId3"/>
          <a:stretch>
            <a:fillRect/>
          </a:stretch>
        </p:blipFill>
        <p:spPr>
          <a:xfrm>
            <a:off x="129538" y="2247900"/>
            <a:ext cx="18028923" cy="6934200"/>
          </a:xfrm>
          <a:prstGeom prst="rect">
            <a:avLst/>
          </a:prstGeom>
        </p:spPr>
      </p:pic>
    </p:spTree>
    <p:extLst>
      <p:ext uri="{BB962C8B-B14F-4D97-AF65-F5344CB8AC3E}">
        <p14:creationId xmlns:p14="http://schemas.microsoft.com/office/powerpoint/2010/main" val="259979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The Open-VLA model architecture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8</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5" name="Image 4">
            <a:extLst>
              <a:ext uri="{FF2B5EF4-FFF2-40B4-BE49-F238E27FC236}">
                <a16:creationId xmlns:a16="http://schemas.microsoft.com/office/drawing/2014/main" id="{A70DEEB0-47F1-7B57-AC0B-B104EC54508A}"/>
              </a:ext>
            </a:extLst>
          </p:cNvPr>
          <p:cNvPicPr>
            <a:picLocks noChangeAspect="1"/>
          </p:cNvPicPr>
          <p:nvPr/>
        </p:nvPicPr>
        <p:blipFill>
          <a:blip r:embed="rId3">
            <a:alphaModFix amt="50000"/>
          </a:blip>
          <a:stretch>
            <a:fillRect/>
          </a:stretch>
        </p:blipFill>
        <p:spPr>
          <a:xfrm>
            <a:off x="151950" y="2247900"/>
            <a:ext cx="18028923" cy="6934200"/>
          </a:xfrm>
          <a:prstGeom prst="rect">
            <a:avLst/>
          </a:prstGeom>
        </p:spPr>
      </p:pic>
      <p:pic>
        <p:nvPicPr>
          <p:cNvPr id="4" name="Image 3">
            <a:extLst>
              <a:ext uri="{FF2B5EF4-FFF2-40B4-BE49-F238E27FC236}">
                <a16:creationId xmlns:a16="http://schemas.microsoft.com/office/drawing/2014/main" id="{E0A25F9B-99AE-EEC5-5D53-F5E5142200C3}"/>
              </a:ext>
            </a:extLst>
          </p:cNvPr>
          <p:cNvPicPr>
            <a:picLocks noChangeAspect="1"/>
          </p:cNvPicPr>
          <p:nvPr/>
        </p:nvPicPr>
        <p:blipFill rotWithShape="1">
          <a:blip r:embed="rId3"/>
          <a:srcRect r="83265"/>
          <a:stretch/>
        </p:blipFill>
        <p:spPr>
          <a:xfrm>
            <a:off x="129539" y="2247900"/>
            <a:ext cx="3017074" cy="6934200"/>
          </a:xfrm>
          <a:prstGeom prst="rect">
            <a:avLst/>
          </a:prstGeom>
        </p:spPr>
      </p:pic>
      <p:sp>
        <p:nvSpPr>
          <p:cNvPr id="7" name="Rectangle : coins arrondis 6">
            <a:extLst>
              <a:ext uri="{FF2B5EF4-FFF2-40B4-BE49-F238E27FC236}">
                <a16:creationId xmlns:a16="http://schemas.microsoft.com/office/drawing/2014/main" id="{4EAE55B3-6CCC-7107-7837-DAA8C0A9B70B}"/>
              </a:ext>
            </a:extLst>
          </p:cNvPr>
          <p:cNvSpPr/>
          <p:nvPr/>
        </p:nvSpPr>
        <p:spPr>
          <a:xfrm>
            <a:off x="151950" y="2705100"/>
            <a:ext cx="2994662" cy="6324600"/>
          </a:xfrm>
          <a:prstGeom prst="roundRect">
            <a:avLst/>
          </a:prstGeom>
          <a:noFill/>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2400">
              <a:solidFill>
                <a:srgbClr val="000000"/>
              </a:solidFill>
              <a:latin typeface="Segoe UI Historic" panose="020B0502040204020203" pitchFamily="34" charset="0"/>
              <a:ea typeface="游ゴシック" panose="020B0400000000000000" pitchFamily="34" charset="-128"/>
            </a:endParaRPr>
          </a:p>
        </p:txBody>
      </p:sp>
      <p:sp>
        <p:nvSpPr>
          <p:cNvPr id="8" name="ZoneTexte 7">
            <a:extLst>
              <a:ext uri="{FF2B5EF4-FFF2-40B4-BE49-F238E27FC236}">
                <a16:creationId xmlns:a16="http://schemas.microsoft.com/office/drawing/2014/main" id="{6068E7C7-CA6F-2EAF-1492-6C6B11C5A494}"/>
              </a:ext>
            </a:extLst>
          </p:cNvPr>
          <p:cNvSpPr txBox="1"/>
          <p:nvPr/>
        </p:nvSpPr>
        <p:spPr>
          <a:xfrm>
            <a:off x="945602" y="9139518"/>
            <a:ext cx="3850516" cy="646331"/>
          </a:xfrm>
          <a:prstGeom prst="rect">
            <a:avLst/>
          </a:prstGeom>
          <a:noFill/>
        </p:spPr>
        <p:txBody>
          <a:bodyPr wrap="square" rtlCol="0">
            <a:spAutoFit/>
          </a:bodyPr>
          <a:lstStyle/>
          <a:p>
            <a:pPr algn="l"/>
            <a:r>
              <a:rPr kumimoji="1" lang="fr-FR" sz="3600" dirty="0">
                <a:ea typeface="游ゴシック" panose="020B0400000000000000" pitchFamily="34" charset="-128"/>
              </a:rPr>
              <a:t>Inputs</a:t>
            </a:r>
          </a:p>
        </p:txBody>
      </p:sp>
    </p:spTree>
    <p:extLst>
      <p:ext uri="{BB962C8B-B14F-4D97-AF65-F5344CB8AC3E}">
        <p14:creationId xmlns:p14="http://schemas.microsoft.com/office/powerpoint/2010/main" val="366825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184AF-269A-4310-BC37-ED283FD35B45}"/>
              </a:ext>
            </a:extLst>
          </p:cNvPr>
          <p:cNvSpPr>
            <a:spLocks noGrp="1"/>
          </p:cNvSpPr>
          <p:nvPr>
            <p:ph type="title"/>
          </p:nvPr>
        </p:nvSpPr>
        <p:spPr>
          <a:xfrm>
            <a:off x="950084" y="130138"/>
            <a:ext cx="15773400" cy="1694769"/>
          </a:xfrm>
        </p:spPr>
        <p:txBody>
          <a:bodyPr/>
          <a:lstStyle/>
          <a:p>
            <a:r>
              <a:rPr lang="en-US" altLang="ja-JP" dirty="0"/>
              <a:t>Proposed Method : The Open-VLA model architecture</a:t>
            </a:r>
            <a:endParaRPr kumimoji="1" lang="ja-JP" altLang="en-US" dirty="0"/>
          </a:p>
        </p:txBody>
      </p:sp>
      <p:sp>
        <p:nvSpPr>
          <p:cNvPr id="3" name="スライド番号プレースホルダー 2">
            <a:extLst>
              <a:ext uri="{FF2B5EF4-FFF2-40B4-BE49-F238E27FC236}">
                <a16:creationId xmlns:a16="http://schemas.microsoft.com/office/drawing/2014/main" id="{E01DEB6D-709A-4317-962C-3FE4BCAABEE2}"/>
              </a:ext>
            </a:extLst>
          </p:cNvPr>
          <p:cNvSpPr>
            <a:spLocks noGrp="1"/>
          </p:cNvSpPr>
          <p:nvPr>
            <p:ph type="sldNum" sz="quarter" idx="12"/>
          </p:nvPr>
        </p:nvSpPr>
        <p:spPr/>
        <p:txBody>
          <a:bodyPr/>
          <a:lstStyle/>
          <a:p>
            <a:pPr defTabSz="1371600"/>
            <a:r>
              <a:rPr kumimoji="1" lang="en-US" altLang="ja-JP" dirty="0">
                <a:solidFill>
                  <a:srgbClr val="FFFFFF"/>
                </a:solidFill>
                <a:latin typeface="游ゴシック" panose="020F0502020204030204"/>
                <a:ea typeface="游ゴシック" panose="020B0400000000000000" pitchFamily="34" charset="-128"/>
              </a:rPr>
              <a:t>- </a:t>
            </a:r>
            <a:fld id="{00186CB4-DE61-D14D-918A-C469C099FD46}" type="slidenum">
              <a:rPr kumimoji="1" lang="ja-JP" altLang="en-US">
                <a:solidFill>
                  <a:srgbClr val="FFFFFF"/>
                </a:solidFill>
                <a:latin typeface="游ゴシック" panose="020F0502020204030204"/>
                <a:ea typeface="游ゴシック" panose="020B0400000000000000" pitchFamily="34" charset="-128"/>
              </a:rPr>
              <a:pPr defTabSz="1371600"/>
              <a:t>9</a:t>
            </a:fld>
            <a:r>
              <a:rPr kumimoji="1" lang="en-US" altLang="ja-JP" dirty="0">
                <a:solidFill>
                  <a:srgbClr val="FFFFFF"/>
                </a:solidFill>
                <a:latin typeface="游ゴシック" panose="020F0502020204030204"/>
                <a:ea typeface="游ゴシック" panose="020B0400000000000000" pitchFamily="34" charset="-128"/>
              </a:rPr>
              <a:t> -</a:t>
            </a:r>
            <a:endParaRPr kumimoji="1" lang="ja-JP" altLang="en-US">
              <a:solidFill>
                <a:srgbClr val="FFFFFF"/>
              </a:solidFill>
              <a:latin typeface="游ゴシック" panose="020F0502020204030204"/>
              <a:ea typeface="游ゴシック" panose="020B0400000000000000" pitchFamily="34" charset="-128"/>
            </a:endParaRPr>
          </a:p>
        </p:txBody>
      </p:sp>
      <p:pic>
        <p:nvPicPr>
          <p:cNvPr id="4" name="Image 3">
            <a:extLst>
              <a:ext uri="{FF2B5EF4-FFF2-40B4-BE49-F238E27FC236}">
                <a16:creationId xmlns:a16="http://schemas.microsoft.com/office/drawing/2014/main" id="{E0A25F9B-99AE-EEC5-5D53-F5E5142200C3}"/>
              </a:ext>
            </a:extLst>
          </p:cNvPr>
          <p:cNvPicPr>
            <a:picLocks noChangeAspect="1"/>
          </p:cNvPicPr>
          <p:nvPr/>
        </p:nvPicPr>
        <p:blipFill>
          <a:blip r:embed="rId3"/>
          <a:stretch>
            <a:fillRect/>
          </a:stretch>
        </p:blipFill>
        <p:spPr>
          <a:xfrm>
            <a:off x="129538" y="2247900"/>
            <a:ext cx="18028923" cy="6934200"/>
          </a:xfrm>
          <a:prstGeom prst="rect">
            <a:avLst/>
          </a:prstGeom>
        </p:spPr>
      </p:pic>
      <p:sp>
        <p:nvSpPr>
          <p:cNvPr id="7" name="Bulle rectangulaire à coins arrondis 6">
            <a:extLst>
              <a:ext uri="{FF2B5EF4-FFF2-40B4-BE49-F238E27FC236}">
                <a16:creationId xmlns:a16="http://schemas.microsoft.com/office/drawing/2014/main" id="{4542EDF9-DFB0-20C9-1769-2D2496B3E17D}"/>
              </a:ext>
            </a:extLst>
          </p:cNvPr>
          <p:cNvSpPr/>
          <p:nvPr/>
        </p:nvSpPr>
        <p:spPr>
          <a:xfrm>
            <a:off x="8686800" y="4533900"/>
            <a:ext cx="6212716" cy="2335684"/>
          </a:xfrm>
          <a:prstGeom prst="wedgeRoundRectCallout">
            <a:avLst>
              <a:gd name="adj1" fmla="val -53550"/>
              <a:gd name="adj2" fmla="val 84162"/>
              <a:gd name="adj3" fmla="val 16667"/>
            </a:avLst>
          </a:prstGeom>
          <a:solidFill>
            <a:schemeClr val="bg1"/>
          </a:solidFill>
          <a:ln w="254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3200" b="1" dirty="0">
                <a:solidFill>
                  <a:srgbClr val="000000"/>
                </a:solidFill>
                <a:latin typeface="Segoe UI Historic" panose="020B0502040204020203" pitchFamily="34" charset="0"/>
                <a:ea typeface="游ゴシック" panose="020B0400000000000000" pitchFamily="34" charset="-128"/>
              </a:rPr>
              <a:t>Visual encoder </a:t>
            </a:r>
            <a:r>
              <a:rPr lang="fr-FR" sz="3200" dirty="0">
                <a:solidFill>
                  <a:srgbClr val="000000"/>
                </a:solidFill>
                <a:latin typeface="Segoe UI Historic" panose="020B0502040204020203" pitchFamily="34" charset="0"/>
                <a:ea typeface="游ゴシック" panose="020B0400000000000000" pitchFamily="34" charset="-128"/>
              </a:rPr>
              <a:t>to </a:t>
            </a:r>
            <a:r>
              <a:rPr lang="fr-FR" sz="3200" dirty="0" err="1">
                <a:solidFill>
                  <a:srgbClr val="000000"/>
                </a:solidFill>
                <a:latin typeface="Segoe UI Historic" panose="020B0502040204020203" pitchFamily="34" charset="0"/>
                <a:ea typeface="游ゴシック" panose="020B0400000000000000" pitchFamily="34" charset="-128"/>
              </a:rPr>
              <a:t>create</a:t>
            </a:r>
            <a:r>
              <a:rPr lang="fr-FR" sz="3200" dirty="0">
                <a:solidFill>
                  <a:srgbClr val="000000"/>
                </a:solidFill>
                <a:latin typeface="Segoe UI Historic" panose="020B0502040204020203" pitchFamily="34" charset="0"/>
                <a:ea typeface="游ゴシック" panose="020B0400000000000000" pitchFamily="34" charset="-128"/>
              </a:rPr>
              <a:t> « image patch </a:t>
            </a:r>
            <a:r>
              <a:rPr lang="fr-FR" sz="3200" dirty="0" err="1">
                <a:solidFill>
                  <a:srgbClr val="000000"/>
                </a:solidFill>
                <a:latin typeface="Segoe UI Historic" panose="020B0502040204020203" pitchFamily="34" charset="0"/>
                <a:ea typeface="游ゴシック" panose="020B0400000000000000" pitchFamily="34" charset="-128"/>
              </a:rPr>
              <a:t>embeddings</a:t>
            </a:r>
            <a:r>
              <a:rPr lang="fr-FR" sz="3200" dirty="0">
                <a:solidFill>
                  <a:srgbClr val="000000"/>
                </a:solidFill>
                <a:latin typeface="Segoe UI Historic" panose="020B0502040204020203" pitchFamily="34" charset="0"/>
                <a:ea typeface="游ゴシック" panose="020B0400000000000000" pitchFamily="34" charset="-128"/>
              </a:rPr>
              <a:t> »</a:t>
            </a:r>
            <a:endParaRPr lang="fr-FR" sz="3200" b="1" dirty="0">
              <a:solidFill>
                <a:srgbClr val="000000"/>
              </a:solidFill>
              <a:latin typeface="Segoe UI Historic" panose="020B0502040204020203" pitchFamily="34" charset="0"/>
              <a:ea typeface="游ゴシック" panose="020B0400000000000000" pitchFamily="34" charset="-128"/>
            </a:endParaRPr>
          </a:p>
        </p:txBody>
      </p:sp>
    </p:spTree>
    <p:extLst>
      <p:ext uri="{BB962C8B-B14F-4D97-AF65-F5344CB8AC3E}">
        <p14:creationId xmlns:p14="http://schemas.microsoft.com/office/powerpoint/2010/main" val="1679852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ユーザー定義 1">
      <a:dk1>
        <a:srgbClr val="000000"/>
      </a:dk1>
      <a:lt1>
        <a:srgbClr val="FFFFFF"/>
      </a:lt1>
      <a:dk2>
        <a:srgbClr val="706D70"/>
      </a:dk2>
      <a:lt2>
        <a:srgbClr val="DEDEDE"/>
      </a:lt2>
      <a:accent1>
        <a:srgbClr val="CC0019"/>
      </a:accent1>
      <a:accent2>
        <a:srgbClr val="F9E602"/>
      </a:accent2>
      <a:accent3>
        <a:srgbClr val="3650FF"/>
      </a:accent3>
      <a:accent4>
        <a:srgbClr val="7BC504"/>
      </a:accent4>
      <a:accent5>
        <a:srgbClr val="FAB300"/>
      </a:accent5>
      <a:accent6>
        <a:srgbClr val="FF8BFF"/>
      </a:accent6>
      <a:hlink>
        <a:srgbClr val="200EDA"/>
      </a:hlink>
      <a:folHlink>
        <a:srgbClr val="BFBFBF"/>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5400">
          <a:solidFill>
            <a:schemeClr val="tx2"/>
          </a:solidFill>
        </a:ln>
      </a:spPr>
      <a:bodyPr rtlCol="0" anchor="ctr"/>
      <a:lstStyle>
        <a:defPPr algn="ctr">
          <a:defRPr sz="2400" smtClean="0">
            <a:solidFill>
              <a:srgbClr val="000000"/>
            </a:solidFill>
            <a:latin typeface="Segoe UI Historic" panose="020B0502040204020203" pitchFamily="34" charset="0"/>
            <a:ea typeface="游ゴシック" panose="020B0400000000000000" pitchFamily="34" charset="-128"/>
          </a:defRPr>
        </a:defPPr>
      </a:lstStyle>
      <a:style>
        <a:lnRef idx="2">
          <a:schemeClr val="dk1"/>
        </a:lnRef>
        <a:fillRef idx="1">
          <a:schemeClr val="lt1"/>
        </a:fillRef>
        <a:effectRef idx="0">
          <a:schemeClr val="dk1"/>
        </a:effectRef>
        <a:fontRef idx="minor">
          <a:schemeClr val="dk1"/>
        </a:fontRef>
      </a:style>
    </a:spDef>
    <a:txDef>
      <a:spPr>
        <a:noFill/>
      </a:spPr>
      <a:bodyPr wrap="none" rtlCol="0">
        <a:spAutoFit/>
      </a:bodyPr>
      <a:lstStyle>
        <a:defPPr algn="l">
          <a:defRPr kumimoji="1" sz="2400" smtClean="0">
            <a:latin typeface="Segoe UI Historic" panose="020B0502040204020203" pitchFamily="34" charset="0"/>
            <a:ea typeface="游ゴシック" panose="020B0400000000000000"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29580</TotalTime>
  <Words>1101</Words>
  <Application>Microsoft Macintosh PowerPoint</Application>
  <PresentationFormat>Personnalisé</PresentationFormat>
  <Paragraphs>154</Paragraphs>
  <Slides>22</Slides>
  <Notes>19</Notes>
  <HiddenSlides>0</HiddenSlides>
  <MMClips>7</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22</vt:i4>
      </vt:variant>
    </vt:vector>
  </HeadingPairs>
  <TitlesOfParts>
    <vt:vector size="36" baseType="lpstr">
      <vt:lpstr>システムフォント（レギュラー）</vt:lpstr>
      <vt:lpstr>HGSｺﾞｼｯｸE</vt:lpstr>
      <vt:lpstr>Quattrocento Sans</vt:lpstr>
      <vt:lpstr>Cambria Math</vt:lpstr>
      <vt:lpstr>Calibri</vt:lpstr>
      <vt:lpstr>Wingdings</vt:lpstr>
      <vt:lpstr>NimbusRomNo9L</vt:lpstr>
      <vt:lpstr>Segoe UI Historic</vt:lpstr>
      <vt:lpstr>游ゴシック</vt:lpstr>
      <vt:lpstr>Courier New</vt:lpstr>
      <vt:lpstr>Arial</vt:lpstr>
      <vt:lpstr>Segoe UI</vt:lpstr>
      <vt:lpstr>Office Theme</vt:lpstr>
      <vt:lpstr>Office テーマ</vt:lpstr>
      <vt:lpstr>    OpenVLA: An Open-Source Vision-Language-Action Model </vt:lpstr>
      <vt:lpstr>Background : Robotic Manipulation with Open-Vocabulary Instruction</vt:lpstr>
      <vt:lpstr>Problem Statement : From Open-vocabulary instruction and observations to actions</vt:lpstr>
      <vt:lpstr>Problem Statement : From Open-vocabulary instruction and observations to actions</vt:lpstr>
      <vt:lpstr>Related Works (1/2) :  Visually-Conditioned Language Models </vt:lpstr>
      <vt:lpstr>Related Works (2/2) :  Generalist Vision-Language-Action models for robotics</vt:lpstr>
      <vt:lpstr>Proposed Method : The Open-VLA model architecture</vt:lpstr>
      <vt:lpstr>Proposed Method : The Open-VLA model architecture</vt:lpstr>
      <vt:lpstr>Proposed Method : The Open-VLA model architecture</vt:lpstr>
      <vt:lpstr>Proposed Method : The Open-VLA model architecture</vt:lpstr>
      <vt:lpstr>Proposed Method : The Open-VLA model architecture</vt:lpstr>
      <vt:lpstr>Proposed Method : The Open-VLA model architecture</vt:lpstr>
      <vt:lpstr>Proposed Method : Training procedure</vt:lpstr>
      <vt:lpstr>Proposed Method : Fine-tuning procedure</vt:lpstr>
      <vt:lpstr>Quantitative results (1/2) : OpenVLA outperformed other methods on WindowX and Google robot</vt:lpstr>
      <vt:lpstr>Quantitative results (1/2) : OpenVLA outperformed other methods on WindowX and Google robot</vt:lpstr>
      <vt:lpstr>Quantitative results (2/2) : OpenVLA outperformed other methods when finetuned on new setups</vt:lpstr>
      <vt:lpstr>Qualitative results : OpenVLA perform reliably on in-distribution and basic out-of-distribution generalization tasks but struggle on unseen concepts.</vt:lpstr>
      <vt:lpstr>Qualitative results : OpenVLA perform poorly on narrow single-instruction fine-tuning tasks but perform better on multiple objects scenes</vt:lpstr>
      <vt:lpstr>Conclusion : A new approach to VLA models</vt:lpstr>
      <vt:lpstr>My thoughts : A new step in making LLMs able to generate robotic actions</vt:lpstr>
      <vt:lpstr>Summary : OpenVLA, an open-source Vision-Language-Action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LRP_JSAI24</dc:title>
  <cp:lastModifiedBy>Félix Doublet</cp:lastModifiedBy>
  <cp:revision>59</cp:revision>
  <dcterms:created xsi:type="dcterms:W3CDTF">2006-08-16T00:00:00Z</dcterms:created>
  <dcterms:modified xsi:type="dcterms:W3CDTF">2024-06-28T03:24:17Z</dcterms:modified>
  <dc:identifier>DAGArpym1AA</dc:identifier>
</cp:coreProperties>
</file>