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59"/>
  </p:notesMasterIdLst>
  <p:sldIdLst>
    <p:sldId id="316" r:id="rId3"/>
    <p:sldId id="1170" r:id="rId4"/>
    <p:sldId id="1171" r:id="rId5"/>
    <p:sldId id="1239" r:id="rId6"/>
    <p:sldId id="1240" r:id="rId7"/>
    <p:sldId id="1209" r:id="rId8"/>
    <p:sldId id="1242" r:id="rId9"/>
    <p:sldId id="1211" r:id="rId10"/>
    <p:sldId id="1243" r:id="rId11"/>
    <p:sldId id="1245" r:id="rId12"/>
    <p:sldId id="1246" r:id="rId13"/>
    <p:sldId id="1172" r:id="rId14"/>
    <p:sldId id="1175" r:id="rId15"/>
    <p:sldId id="1212" r:id="rId16"/>
    <p:sldId id="1263" r:id="rId17"/>
    <p:sldId id="1247" r:id="rId18"/>
    <p:sldId id="1220" r:id="rId19"/>
    <p:sldId id="1221" r:id="rId20"/>
    <p:sldId id="1222" r:id="rId21"/>
    <p:sldId id="1225" r:id="rId22"/>
    <p:sldId id="1223" r:id="rId23"/>
    <p:sldId id="1264" r:id="rId24"/>
    <p:sldId id="1224" r:id="rId25"/>
    <p:sldId id="1226" r:id="rId26"/>
    <p:sldId id="1265" r:id="rId27"/>
    <p:sldId id="1266" r:id="rId28"/>
    <p:sldId id="1267" r:id="rId29"/>
    <p:sldId id="1270" r:id="rId30"/>
    <p:sldId id="1228" r:id="rId31"/>
    <p:sldId id="1259" r:id="rId32"/>
    <p:sldId id="1260" r:id="rId33"/>
    <p:sldId id="1271" r:id="rId34"/>
    <p:sldId id="1207" r:id="rId35"/>
    <p:sldId id="1253" r:id="rId36"/>
    <p:sldId id="1230" r:id="rId37"/>
    <p:sldId id="1254" r:id="rId38"/>
    <p:sldId id="1232" r:id="rId39"/>
    <p:sldId id="1215" r:id="rId40"/>
    <p:sldId id="1233" r:id="rId41"/>
    <p:sldId id="1234" r:id="rId42"/>
    <p:sldId id="1261" r:id="rId43"/>
    <p:sldId id="1272" r:id="rId44"/>
    <p:sldId id="1257" r:id="rId45"/>
    <p:sldId id="1188" r:id="rId46"/>
    <p:sldId id="1205" r:id="rId47"/>
    <p:sldId id="1258" r:id="rId48"/>
    <p:sldId id="1213" r:id="rId49"/>
    <p:sldId id="1262" r:id="rId50"/>
    <p:sldId id="1238" r:id="rId51"/>
    <p:sldId id="1182" r:id="rId52"/>
    <p:sldId id="1197" r:id="rId53"/>
    <p:sldId id="1218" r:id="rId54"/>
    <p:sldId id="1269" r:id="rId55"/>
    <p:sldId id="1268" r:id="rId56"/>
    <p:sldId id="1235" r:id="rId57"/>
    <p:sldId id="1237" r:id="rId58"/>
  </p:sldIdLst>
  <p:sldSz cx="18288000" cy="10287000"/>
  <p:notesSz cx="6858000" cy="9144000"/>
  <p:embeddedFontLst>
    <p:embeddedFont>
      <p:font typeface="HGSｺﾞｼｯｸE" panose="020B0900000000000000" pitchFamily="34" charset="-128"/>
      <p:regular r:id="rId60"/>
    </p:embeddedFont>
    <p:embeddedFont>
      <p:font typeface="游ゴシック" panose="020B0400000000000000" pitchFamily="34" charset="-128"/>
      <p:regular r:id="rId61"/>
      <p:bold r:id="rId62"/>
    </p:embeddedFont>
    <p:embeddedFont>
      <p:font typeface="Cambria Math" panose="02040503050406030204" pitchFamily="18" charset="0"/>
      <p:regular r:id="rId63"/>
    </p:embeddedFont>
    <p:embeddedFont>
      <p:font typeface="Quattrocento Sans" panose="020B0502050000020003" pitchFamily="34" charset="0"/>
      <p:regular r:id="rId64"/>
      <p:bold r:id="rId65"/>
      <p:italic r:id="rId66"/>
      <p:boldItalic r:id="rId67"/>
    </p:embeddedFont>
    <p:embeddedFont>
      <p:font typeface="Segoe UI" panose="020B0502040204020203" pitchFamily="34" charset="0"/>
      <p:regular r:id="rId68"/>
      <p:bold r:id="rId69"/>
      <p:italic r:id="rId70"/>
      <p:boldItalic r:id="rId71"/>
    </p:embeddedFont>
    <p:embeddedFont>
      <p:font typeface="Segoe UI Historic" panose="020B0502040204020203" pitchFamily="34" charset="0"/>
      <p:regular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D9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51" autoAdjust="0"/>
    <p:restoredTop sz="94668" autoAdjust="0"/>
  </p:normalViewPr>
  <p:slideViewPr>
    <p:cSldViewPr>
      <p:cViewPr>
        <p:scale>
          <a:sx n="65" d="100"/>
          <a:sy n="65" d="100"/>
        </p:scale>
        <p:origin x="408" y="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7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27.01.2025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2AE37-B6E9-6C46-B66F-CDC268BC0CF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780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81767-67EB-1F94-8791-214240640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AE0A92-83EF-7164-9409-D55D73A9E0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29940C-9806-4418-1289-8CA6908F2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8157B6-653B-F6EF-F9D1-18F1269F64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1166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AA16A-2539-B24C-3B2C-34657E9D0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DF55638-6372-0737-F888-7A95084AB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6CB1360-CB71-F75C-D059-3BBF07F19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BFCFAA-78F1-52AD-0915-DE17B1B304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655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4166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A5149-3FF2-CFC2-D624-9D5E6D1F6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C7D0497-EC15-821F-E3C9-34320799E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85184F8-2923-2E4D-0769-F4BA3A991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0BDD23-FEAB-783E-6650-FF64801438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062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6394A-C3D2-34D0-B18B-7BC170904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6CF8922-C459-844D-5291-571BC7AD7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424ABCD-3546-F319-FB01-D6230F776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ABC8A7-2A4E-65B2-9781-84B71902F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988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F3AA2-56A4-BDF5-F473-A58AC72B9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9018E73-B8DF-61C5-37ED-65D94030C6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4BD1D2D-5DE6-9FAC-195D-E64A925CC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464049-82B6-BE2A-BBD2-CCD4FAD8F9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813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E35A1-2E88-965D-D8C7-5ED16719F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99F58F8-39ED-EC47-0E77-4BD030025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8B42C90-8D5D-D256-4E87-D2F92426D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B42057-73CE-4991-BE54-E52D69B416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466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35B13-512A-19D9-0BFD-CF5D50415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873E37-1BEB-14AA-A9E9-133631016C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7A496E1-44C2-43D0-36D6-D32445B7A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F5494-A8F2-3A6D-D6BC-409399B97D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231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83BC1-652D-D687-886E-BA0B97F35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62E3A6F-1B98-364F-EF0B-782C284D3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4DCF130-796D-6AD4-C3BC-CF05432CF0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0C5193-6535-0F67-E253-94311064B8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724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0DADA-37C6-3369-C256-CD60780E8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65EF02D-19D0-A00E-681B-01FEE6457F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78A6115-93BA-1215-C19A-00174BB94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797B59-4C6D-AFD6-9223-26022DF078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14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9287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9F9D0-D2E3-F89C-51D6-3A6C53E37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11C9DC7-8017-E040-1627-2078DA32B0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9B7BF53-0D3A-6127-DC79-0A75507C87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AEF368-D290-763F-0279-CC32D69B7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6358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0372D-6261-EB8C-E78B-1DE4DE563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DB7C8BC-3AEE-9DCA-157A-C86E2CF415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779409D-D40F-E68B-806E-B14E6CCBE8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FA03F6-2AE2-C81E-B74C-06C4C0C6C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692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52137-E735-0DE0-4706-C4B5BF00F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1BDC991-7EA3-73CC-4ADC-2E99C25067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A1B3FB3-E30B-573C-F2B5-7924962A3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A24E08-E61C-8ACD-1F25-E26E7672A0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09147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4CF9A-647E-FCDE-BF6F-8E347E71E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3A6D307-4186-CE7F-AE1F-C38B315729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9182ED2-62B5-2A7E-7116-82992D0FD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887457-1470-8D56-AC76-66BAD94E8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031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48D8F-5D10-6BF3-BC72-45926A145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8F09976-1ABC-B9EE-99CC-0CB4296CED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F7A5923-E9B6-E8DB-43BF-DF49DA43E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F2597F-E0DF-111A-B4B4-FDC6BEE2D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0697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307A3-1FE0-F7A1-081B-B89A1DE27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F6334DE-EE8C-B8A2-E7BA-2614B248C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260876D-3FC6-709D-71A3-50ECC6246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BFC3F6-613A-9D8D-CA04-0AB664C1BC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9384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51515-CE66-BEEF-2EDE-220A8F3C2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9A473BA-1B95-9C28-706B-508668EEAB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A9329D8-40BD-FEC1-4ADA-00889BCF8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D4BE7C-3AC7-E5DA-47BF-97BAF880DA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931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9546B-FE41-51CD-1C57-3D95F7B0C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64DD29D-3F11-535A-9C16-F5B2F3AD1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EF0D1EF-0FDB-B362-F0A0-8F608124F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81D855-ED86-40D3-8F8D-875E45095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920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313CC-B874-B3D6-CAF6-EB08D4722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93BCEE6-E987-E633-E0B7-AB2323752A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BDD5277-98F4-D4F9-D191-FB2463362E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6670B0-1C41-4C34-02B3-0CE76C9EF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546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D5970-2433-F58B-C436-0056C29B0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71A6AD7-911F-830D-641E-C69C70C051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3F995AE-B6AD-BB6E-4A4E-5B1AA2404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099A90-47D1-2E7A-897A-C52E5971F8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1884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5228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17DC7-BAE1-A358-9AB3-06A169868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81D3630-5E2C-9052-AF6E-9423E07DC7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17F7D15-9CAB-EB34-89BD-15B6D4ECF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AB623E-1FFE-61ED-D702-A9B9886E1D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700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D3D25-563B-9E6D-7519-E7BA6A660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56DB1BA-D314-C415-D595-C4E6D47BC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5A0B81C-19D7-EFBA-B744-32FA2A632F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B6EAB1-B093-EEEF-FC3E-4BC35E730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6131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D963A-79B2-FF8E-FE0A-B0D1E619D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1098F16-4592-2764-7CC9-027E05CE3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2BE0BBC-A68F-D855-668C-A77A0198E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91856F-41F3-9B60-EE92-E5A2CCC3C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9304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E0C86-1764-5E19-6838-4B78C6998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0D44CD8-58B7-92ED-A163-8ED23803E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4B4234-4DD3-CA70-F694-44855929AF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325251-098B-47CD-0D61-F39488462F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7320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0ACDE-2662-A84F-99FC-B0431281B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D497E15-A9A4-175A-5B0F-DA3C8F34C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0A636AE-D7EC-6972-FD2A-1E802879B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09B940-8D37-D364-E8B0-420A61ABF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6968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7FCD3-C03F-4A9B-C938-358824E88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7B63F60-59B5-6477-BF93-606B87689B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0967FAB-4300-86BF-737C-8D16982FD8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A31BE0-0438-B4B1-8DBE-958711A2DE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42282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0896A-F16E-9AE4-03C4-119086B93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F15A51D-EC34-ED0B-4871-35CD3D8CC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1FB8B91-CC9E-2978-792D-25D89CF29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C64889-2D37-A33B-F837-EAD3749AB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1370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77CE5-F072-ED1C-F923-12D2BA309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98BBAA7-CFFB-C53B-3393-193096371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0CDCE0F-30A6-2EC6-AB0E-7D5634ECE9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02B7E8-D455-3F88-F669-8E3635B7D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0064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0D843-8782-ED3B-0CC7-AEA8C2205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C632CC8-C91D-EA20-B6A5-C299CFE32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C763DCF-CE84-DB8B-9FFC-A556A4CE1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050F6D-DC21-4981-A210-747BADA51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8623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A0F5A-F026-51E3-D2F5-A739B7242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AB9671-341A-C79A-A906-79A0752120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0C0105-AA5A-CB40-F979-ADAF30AD59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38B722-C4A8-9967-6326-037CC74606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35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668CA-438F-ED07-7174-211055770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8D22829-5F6E-4D75-2361-8A8453B74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797A6A9-DFC0-2EF1-FC10-802024D7EF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CB9582-0919-AE9B-67C7-3B9610DFA4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0461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683DB-2566-931E-6164-070A62F9A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2994BB3-3591-CBE6-14DD-3A806F154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E3CE7C3-B5FD-3985-EA11-15548D2F4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FCEC59-EF84-D377-1555-94D42750B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13806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84196-5E77-C9FB-D503-6D99B55F9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2734F7D-BD7F-327F-5417-49A25022F7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79CBA56-3503-D7F3-E3CA-AF2D1812D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EDEB33-444E-4FD9-86B0-04751E7AAC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4196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6AC7A-D524-A4C5-27CC-711712F76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DCC602C-34FB-1489-727F-22A4A2151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AF11097-6209-E5A3-EA47-ABC350298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11A7AB-DC07-FF42-AA12-53B643CD9F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3422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9063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72DEA-41DF-81A3-8412-413F2425B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C7154A-CD60-DF89-7040-A6ABE1396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6C31E36-3730-AFEE-3757-FC097D3D29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FAFD8A-281E-7BEC-087F-01DA00DE80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28376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DD7BE-E85E-346E-EA3C-63D2C1A9C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8A6EB5F-A818-0A83-4906-FD9F3F8AED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9CCC21F-6FA0-201B-1750-CF7451192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7FD9A9-29A6-C936-F0BC-2AB57E9DA9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7575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5A506-4C8B-7B85-8F73-E66088F91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4DFA77-5BAB-0AEA-B6BD-5EF60910F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47F4DA7-CBC9-1E74-187A-091E7AEBE8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127298-5484-FC61-97EF-CB9D084E6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1286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06DE3-0090-7AB7-5DA4-34F8F5BBB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BAFFE5C-6AAA-E4AD-F69E-D57291C890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787D34D-FC3A-6FE9-AC09-E348621464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81741A-2E00-EA37-0061-1CFB95E1AF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76647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3FCD2-0E5C-34A0-3541-E604D3FA1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B7583B2-9EB3-D962-477E-17FF42047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FA7FD3-0790-7DF6-7BA2-9F4DA62E2B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E41DA7-019C-A5EE-5B9A-5161A3FB7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660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A55BB-A7E1-7E5E-6B78-7155EE523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078B77D-3EB8-D955-E781-8A23DA373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22F4E27-D89C-6C0A-6D9F-2E73F066C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AF5426-EF14-87A0-B504-F70DEE19D9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3505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31005-674F-FD6B-52B3-98DCC8B2F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BBD72E9-CACD-01A3-60B9-923B74B8C8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0158A28-DB55-C68B-F134-8CC9D8BCC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EB04C9-D875-AA41-5FF2-1A4C000CF7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160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314B3-5662-29AB-0135-D6996F0CE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7B9A5EC-CBB4-B0BD-F758-9E34A6209C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D93BA20-A8E5-FCDA-B377-BA5DCFC7D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92EE49-3300-6665-7D6E-718F19935C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265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E4C5-D0C4-12CF-DCBA-CDBC09A50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8AC23AD-E849-D540-0765-374773FD18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CD25F75-4A25-22CB-12F4-D98F5CDC8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AED160-C7CF-6B68-10C7-5CF3F9CDD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414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35276-3858-1CD4-3DAF-9D8CDDBB2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3732A6-DDE7-8310-826E-C54087754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C50CB57-C40F-28AC-C99A-232E1DE98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5E77A0-1E9A-151C-9D4C-B1BECD4F39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406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8CD8E880-0376-6D46-ABAC-4990252B7E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50"/>
            <a:ext cx="18288000" cy="10287000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0A9336-88FC-C84B-A679-070108C9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122040"/>
          </a:solidFill>
        </p:spPr>
        <p:txBody>
          <a:bodyPr/>
          <a:lstStyle/>
          <a:p>
            <a:fld id="{F6BD3758-2365-47DD-9FEA-9D926011B5E7}" type="datetime1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337FE16-159C-A24C-B886-1165F927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122040"/>
          </a:solidFill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ACCC59-5D2D-CD40-AFAD-308087829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20753" y="9886208"/>
            <a:ext cx="1493918" cy="400793"/>
          </a:xfrm>
          <a:prstGeom prst="rect">
            <a:avLst/>
          </a:prstGeom>
          <a:solidFill>
            <a:srgbClr val="122040"/>
          </a:solidFill>
        </p:spPr>
        <p:txBody>
          <a:bodyPr/>
          <a:lstStyle/>
          <a:p>
            <a:r>
              <a:rPr lang="en-US" altLang="ja-JP" dirty="0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 dirty="0"/>
              <a:t> -</a:t>
            </a:r>
            <a:endParaRPr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779FD57-DCEA-11B0-5E58-DEE369FB4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543" r="2556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824AC587-72CD-4F43-B4EB-6EE274D3C5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08069" y="5141042"/>
            <a:ext cx="10871859" cy="3256853"/>
          </a:xfr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游ゴシック" panose="020B0400000000000000" pitchFamily="34" charset="-12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kumimoji="1" lang="ja-JP" altLang="en-US" dirty="0"/>
              <a:t>サブタイトルを入力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E31CFE37-2DF2-C640-8F6F-4C4A1D4B2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69" y="1553144"/>
            <a:ext cx="10871859" cy="328608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ja-JP" altLang="en-US" sz="6600">
                <a:latin typeface="+mn-lt"/>
              </a:defRPr>
            </a:lvl1pPr>
          </a:lstStyle>
          <a:p>
            <a:endParaRPr lang="ja-JP" altLang="en-US" dirty="0"/>
          </a:p>
        </p:txBody>
      </p:sp>
      <p:pic>
        <p:nvPicPr>
          <p:cNvPr id="15" name="図 14" descr="図形&#10;&#10;自動的に生成された説明">
            <a:extLst>
              <a:ext uri="{FF2B5EF4-FFF2-40B4-BE49-F238E27FC236}">
                <a16:creationId xmlns:a16="http://schemas.microsoft.com/office/drawing/2014/main" id="{8CBE9A54-CE8A-B14D-8CB1-53EED91BBB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02987" y="582779"/>
            <a:ext cx="1017320" cy="970367"/>
          </a:xfrm>
          <a:prstGeom prst="rect">
            <a:avLst/>
          </a:prstGeom>
        </p:spPr>
      </p:pic>
      <p:sp>
        <p:nvSpPr>
          <p:cNvPr id="18" name="タイトル 2">
            <a:extLst>
              <a:ext uri="{FF2B5EF4-FFF2-40B4-BE49-F238E27FC236}">
                <a16:creationId xmlns:a16="http://schemas.microsoft.com/office/drawing/2014/main" id="{4D6CFE96-1F1C-AF4C-AD77-3A5727469531}"/>
              </a:ext>
            </a:extLst>
          </p:cNvPr>
          <p:cNvSpPr txBox="1">
            <a:spLocks/>
          </p:cNvSpPr>
          <p:nvPr userDrawn="1"/>
        </p:nvSpPr>
        <p:spPr>
          <a:xfrm>
            <a:off x="3708069" y="2606041"/>
            <a:ext cx="10871859" cy="223318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3000" b="1" kern="1200" spc="100" baseline="0">
                <a:solidFill>
                  <a:schemeClr val="bg1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+mj-cs"/>
              </a:defRPr>
            </a:lvl1pPr>
          </a:lstStyle>
          <a:p>
            <a:endParaRPr lang="ja-JP" altLang="en-US" sz="4500"/>
          </a:p>
        </p:txBody>
      </p:sp>
    </p:spTree>
    <p:extLst>
      <p:ext uri="{BB962C8B-B14F-4D97-AF65-F5344CB8AC3E}">
        <p14:creationId xmlns:p14="http://schemas.microsoft.com/office/powerpoint/2010/main" val="275157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8CD8E880-0376-6D46-ABAC-4990252B7E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50"/>
            <a:ext cx="18288000" cy="10287000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824AC587-72CD-4F43-B4EB-6EE274D3C5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08069" y="5141042"/>
            <a:ext cx="10871859" cy="3256853"/>
          </a:xfr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游ゴシック" panose="020B0400000000000000" pitchFamily="34" charset="-128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kumimoji="1" lang="ja-JP" altLang="en-US"/>
              <a:t>サブタイトルを入力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0A9336-88FC-C84B-A679-070108C9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122040"/>
          </a:solidFill>
        </p:spPr>
        <p:txBody>
          <a:bodyPr/>
          <a:lstStyle/>
          <a:p>
            <a:fld id="{3F8799F5-40D9-5140-B1D7-FCEC727A99CA}" type="datetime1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337FE16-159C-A24C-B886-1165F927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122040"/>
          </a:solidFill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ACCC59-5D2D-CD40-AFAD-308087829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122040"/>
          </a:solidFill>
        </p:spPr>
        <p:txBody>
          <a:bodyPr/>
          <a:lstStyle/>
          <a:p>
            <a:r>
              <a:rPr lang="en-US" altLang="ja-JP" dirty="0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 dirty="0"/>
              <a:t> -</a:t>
            </a:r>
            <a:endParaRPr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E31CFE37-2DF2-C640-8F6F-4C4A1D4B2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69" y="1553144"/>
            <a:ext cx="10871859" cy="328608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ja-JP" altLang="en-US" sz="6600">
                <a:latin typeface="+mn-lt"/>
              </a:defRPr>
            </a:lvl1pPr>
          </a:lstStyle>
          <a:p>
            <a:endParaRPr lang="ja-JP" altLang="en-US"/>
          </a:p>
        </p:txBody>
      </p:sp>
      <p:pic>
        <p:nvPicPr>
          <p:cNvPr id="15" name="図 14" descr="図形&#10;&#10;自動的に生成された説明">
            <a:extLst>
              <a:ext uri="{FF2B5EF4-FFF2-40B4-BE49-F238E27FC236}">
                <a16:creationId xmlns:a16="http://schemas.microsoft.com/office/drawing/2014/main" id="{8CBE9A54-CE8A-B14D-8CB1-53EED91BBB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02987" y="582779"/>
            <a:ext cx="1017320" cy="970367"/>
          </a:xfrm>
          <a:prstGeom prst="rect">
            <a:avLst/>
          </a:prstGeom>
        </p:spPr>
      </p:pic>
      <p:sp>
        <p:nvSpPr>
          <p:cNvPr id="18" name="タイトル 2">
            <a:extLst>
              <a:ext uri="{FF2B5EF4-FFF2-40B4-BE49-F238E27FC236}">
                <a16:creationId xmlns:a16="http://schemas.microsoft.com/office/drawing/2014/main" id="{4D6CFE96-1F1C-AF4C-AD77-3A5727469531}"/>
              </a:ext>
            </a:extLst>
          </p:cNvPr>
          <p:cNvSpPr txBox="1">
            <a:spLocks/>
          </p:cNvSpPr>
          <p:nvPr userDrawn="1"/>
        </p:nvSpPr>
        <p:spPr>
          <a:xfrm>
            <a:off x="3708069" y="2606041"/>
            <a:ext cx="10871859" cy="223318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3000" b="1" kern="1200" spc="100" baseline="0">
                <a:solidFill>
                  <a:schemeClr val="bg1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+mj-cs"/>
              </a:defRPr>
            </a:lvl1pPr>
          </a:lstStyle>
          <a:p>
            <a:endParaRPr lang="ja-JP" altLang="en-US" sz="4500"/>
          </a:p>
        </p:txBody>
      </p:sp>
    </p:spTree>
    <p:extLst>
      <p:ext uri="{BB962C8B-B14F-4D97-AF65-F5344CB8AC3E}">
        <p14:creationId xmlns:p14="http://schemas.microsoft.com/office/powerpoint/2010/main" val="3678500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D8C68A-C80C-E343-87FB-2430D681F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8070" y="2012868"/>
            <a:ext cx="10871858" cy="3256854"/>
          </a:xfrm>
        </p:spPr>
        <p:txBody>
          <a:bodyPr anchor="b">
            <a:normAutofit/>
          </a:bodyPr>
          <a:lstStyle>
            <a:lvl1pPr marL="0" indent="0" algn="l">
              <a:buFont typeface="+mj-lt"/>
              <a:buNone/>
              <a:defRPr sz="6600">
                <a:latin typeface="+mn-lt"/>
              </a:defRPr>
            </a:lvl1pPr>
          </a:lstStyle>
          <a:p>
            <a:r>
              <a:rPr lang="ja-JP" altLang="en-US"/>
              <a:t>タイトルを入力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1E4687B-993E-464B-A81C-24B08C4690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08067" y="5571542"/>
            <a:ext cx="10871859" cy="2483640"/>
          </a:xfrm>
        </p:spPr>
        <p:txBody>
          <a:bodyPr vert="horz" lIns="91440" tIns="45720" rIns="91440" bIns="45720" numCol="1" rtlCol="0">
            <a:noAutofit/>
          </a:bodyPr>
          <a:lstStyle>
            <a:lvl1pPr marL="0" indent="0" algn="l">
              <a:buNone/>
              <a:defRPr lang="ja-JP" altLang="en-US" baseline="0" smtClean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サブタイトルを入力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159B42-4718-A64B-A523-D372ABC9D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5E6C3-E8BE-AC45-8216-DEB3811695ED}" type="datetime1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254D069-D601-6F41-8259-2B03C8F0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8A59693-1AF4-0243-9C9E-6DFFC0B7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 dirty="0"/>
              <a:t> -</a:t>
            </a:r>
            <a:endParaRPr lang="ja-JP" altLang="en-US"/>
          </a:p>
        </p:txBody>
      </p:sp>
      <p:pic>
        <p:nvPicPr>
          <p:cNvPr id="8" name="図 7" descr="図形&#10;&#10;自動的に生成された説明">
            <a:extLst>
              <a:ext uri="{FF2B5EF4-FFF2-40B4-BE49-F238E27FC236}">
                <a16:creationId xmlns:a16="http://schemas.microsoft.com/office/drawing/2014/main" id="{C0AF5B18-8D42-C74F-B257-87303C2A71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11226" y="582780"/>
            <a:ext cx="809081" cy="771738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958DEBA-977C-BF4B-80BB-ADD488B9BACA}"/>
              </a:ext>
            </a:extLst>
          </p:cNvPr>
          <p:cNvCxnSpPr>
            <a:cxnSpLocks/>
          </p:cNvCxnSpPr>
          <p:nvPr userDrawn="1"/>
        </p:nvCxnSpPr>
        <p:spPr>
          <a:xfrm>
            <a:off x="3708072" y="5410601"/>
            <a:ext cx="10871859" cy="0"/>
          </a:xfrm>
          <a:prstGeom prst="line">
            <a:avLst/>
          </a:prstGeom>
          <a:ln w="254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50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B293484C-E49B-1340-B05A-9DF1266B50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148764"/>
            <a:ext cx="15773400" cy="16947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45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タイトルを入力</a:t>
            </a:r>
          </a:p>
        </p:txBody>
      </p:sp>
      <p:pic>
        <p:nvPicPr>
          <p:cNvPr id="4" name="図 3" descr="図形&#10;&#10;自動的に生成された説明">
            <a:extLst>
              <a:ext uri="{FF2B5EF4-FFF2-40B4-BE49-F238E27FC236}">
                <a16:creationId xmlns:a16="http://schemas.microsoft.com/office/drawing/2014/main" id="{11624A63-2D90-5043-9BD4-1D35E836B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11226" y="582780"/>
            <a:ext cx="809081" cy="771738"/>
          </a:xfrm>
          <a:prstGeom prst="rect">
            <a:avLst/>
          </a:prstGeom>
        </p:spPr>
      </p:pic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id="{AB9ECC66-9DAA-2C4F-93C0-23AC44572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299" y="9886208"/>
            <a:ext cx="1575354" cy="400793"/>
          </a:xfrm>
          <a:prstGeom prst="rect">
            <a:avLst/>
          </a:prstGeom>
          <a:solidFill>
            <a:srgbClr val="122040"/>
          </a:solidFill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fld id="{EE51E8CC-295E-764B-A519-06F666CA292A}" type="datetime1">
              <a:rPr lang="ja-JP" altLang="en-US" smtClean="0"/>
              <a:t>2025/1/27</a:t>
            </a:fld>
            <a:endParaRPr lang="ja-JP" altLang="en-US"/>
          </a:p>
        </p:txBody>
      </p:sp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FC52C46C-F620-F84E-9B48-DA1FDB90A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9526" y="9886208"/>
            <a:ext cx="5308949" cy="400793"/>
          </a:xfrm>
          <a:prstGeom prst="rect">
            <a:avLst/>
          </a:prstGeom>
          <a:solidFill>
            <a:srgbClr val="122040"/>
          </a:solidFill>
        </p:spPr>
        <p:txBody>
          <a:bodyPr vert="horz" lIns="91440" tIns="45720" rIns="91440" bIns="45720" rtlCol="0" anchor="ctr"/>
          <a:lstStyle>
            <a:lvl1pPr algn="ctr">
              <a:defRPr kumimoji="1" lang="ja-JP" altLang="en-US"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597B1683-4347-8C4F-B867-1487E291D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120753" y="9886208"/>
            <a:ext cx="909947" cy="400793"/>
          </a:xfrm>
          <a:prstGeom prst="rect">
            <a:avLst/>
          </a:prstGeom>
          <a:solidFill>
            <a:srgbClr val="122040"/>
          </a:solidFill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/>
              <a:t> -</a:t>
            </a:r>
            <a:endParaRPr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25C66AB-2602-0C4D-8B2E-F1AA737579B6}"/>
              </a:ext>
            </a:extLst>
          </p:cNvPr>
          <p:cNvSpPr/>
          <p:nvPr userDrawn="1"/>
        </p:nvSpPr>
        <p:spPr>
          <a:xfrm>
            <a:off x="0" y="1843533"/>
            <a:ext cx="18288000" cy="798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700"/>
          </a:p>
        </p:txBody>
      </p:sp>
    </p:spTree>
    <p:extLst>
      <p:ext uri="{BB962C8B-B14F-4D97-AF65-F5344CB8AC3E}">
        <p14:creationId xmlns:p14="http://schemas.microsoft.com/office/powerpoint/2010/main" val="4289326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CF49AEC-5B59-F947-BF22-F872521A544A}"/>
              </a:ext>
            </a:extLst>
          </p:cNvPr>
          <p:cNvSpPr/>
          <p:nvPr userDrawn="1"/>
        </p:nvSpPr>
        <p:spPr>
          <a:xfrm>
            <a:off x="0" y="1843533"/>
            <a:ext cx="18288000" cy="798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7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0B9E2E8-24EE-6F4A-831C-4126EAB61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148764"/>
            <a:ext cx="15773400" cy="16947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45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タイトルを入力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0E30357-5B23-E240-90B9-EDF96AD3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C38F-E223-D74E-83EF-3C44C8E722E5}" type="datetime1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14" name="フッター プレースホルダー 13">
            <a:extLst>
              <a:ext uri="{FF2B5EF4-FFF2-40B4-BE49-F238E27FC236}">
                <a16:creationId xmlns:a16="http://schemas.microsoft.com/office/drawing/2014/main" id="{A56C1267-E726-2340-9C08-FF9EF7CF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066C7528-1578-BA46-9FF4-6E243F69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altLang="ja-JP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/>
              <a:t> -</a:t>
            </a:r>
            <a:endParaRPr lang="ja-JP" altLang="en-US"/>
          </a:p>
        </p:txBody>
      </p:sp>
      <p:pic>
        <p:nvPicPr>
          <p:cNvPr id="17" name="図 16" descr="図形&#10;&#10;自動的に生成された説明">
            <a:extLst>
              <a:ext uri="{FF2B5EF4-FFF2-40B4-BE49-F238E27FC236}">
                <a16:creationId xmlns:a16="http://schemas.microsoft.com/office/drawing/2014/main" id="{C3D87A5D-CAD2-2D4D-B51C-962ED07E54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11226" y="582780"/>
            <a:ext cx="809081" cy="771738"/>
          </a:xfrm>
          <a:prstGeom prst="rect">
            <a:avLst/>
          </a:prstGeom>
        </p:spPr>
      </p:pic>
      <p:sp>
        <p:nvSpPr>
          <p:cNvPr id="24" name="コンテンツ プレースホルダー 2">
            <a:extLst>
              <a:ext uri="{FF2B5EF4-FFF2-40B4-BE49-F238E27FC236}">
                <a16:creationId xmlns:a16="http://schemas.microsoft.com/office/drawing/2014/main" id="{FAC0677D-80BA-5741-9C55-3D937F032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298" y="2232372"/>
            <a:ext cx="15753926" cy="721642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7499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7E25491-2F11-EE44-8463-4C82E18FB809}"/>
              </a:ext>
            </a:extLst>
          </p:cNvPr>
          <p:cNvSpPr/>
          <p:nvPr userDrawn="1"/>
        </p:nvSpPr>
        <p:spPr>
          <a:xfrm>
            <a:off x="0" y="1843533"/>
            <a:ext cx="18288000" cy="798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700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081B6B2D-DCA8-434F-B5C2-BDC55CC63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148764"/>
            <a:ext cx="15773400" cy="16947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45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タイトルを入力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ECFBFA2-8746-D24B-9570-5F922A402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4E32-42F9-DB49-8D59-FA50024D757B}" type="datetime1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854C231-6BDB-1B41-BA40-4302CFF1C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CB8C27-7213-2C48-B1AB-36FF4F94C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 dirty="0"/>
              <a:t> -</a:t>
            </a:r>
            <a:endParaRPr lang="ja-JP" altLang="en-US"/>
          </a:p>
        </p:txBody>
      </p:sp>
      <p:pic>
        <p:nvPicPr>
          <p:cNvPr id="17" name="図 16" descr="図形&#10;&#10;自動的に生成された説明">
            <a:extLst>
              <a:ext uri="{FF2B5EF4-FFF2-40B4-BE49-F238E27FC236}">
                <a16:creationId xmlns:a16="http://schemas.microsoft.com/office/drawing/2014/main" id="{4DF80C87-2887-0E42-9848-DB2A388A6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11226" y="582780"/>
            <a:ext cx="809081" cy="771738"/>
          </a:xfrm>
          <a:prstGeom prst="rect">
            <a:avLst/>
          </a:prstGeom>
        </p:spPr>
      </p:pic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3FDEB295-86F0-4746-B8CC-C405717520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57300" y="2233368"/>
            <a:ext cx="7772400" cy="720751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4B7A520A-7897-BF41-AA0D-C075BD32D7B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258300" y="2233368"/>
            <a:ext cx="7772400" cy="720751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466014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CF49AEC-5B59-F947-BF22-F872521A544A}"/>
              </a:ext>
            </a:extLst>
          </p:cNvPr>
          <p:cNvSpPr/>
          <p:nvPr userDrawn="1"/>
        </p:nvSpPr>
        <p:spPr>
          <a:xfrm>
            <a:off x="0" y="1843533"/>
            <a:ext cx="18288000" cy="798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7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0B9E2E8-24EE-6F4A-831C-4126EAB61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148764"/>
            <a:ext cx="15773400" cy="16947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45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タイトルを入力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02944F30-3B28-EE43-9333-03DE803D2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232373"/>
            <a:ext cx="15773400" cy="7208510"/>
          </a:xfr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buFont typeface="Wingdings" pitchFamily="2" charset="2"/>
              <a:buChar char="n"/>
              <a:defRPr sz="360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defRPr>
            </a:lvl1pPr>
            <a:lvl2pPr marL="1200150" marR="0" indent="-514350" algn="l" defTabSz="13716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 sz="3600">
                <a:solidFill>
                  <a:srgbClr val="000000"/>
                </a:solidFill>
                <a:latin typeface="Segoe UI" panose="020B0502040204020203" pitchFamily="34" charset="0"/>
                <a:ea typeface="游ゴシック" panose="020B0400000000000000" pitchFamily="34" charset="-128"/>
                <a:cs typeface="Segoe UI" panose="020B0502040204020203" pitchFamily="34" charset="0"/>
              </a:defRPr>
            </a:lvl2pPr>
            <a:lvl3pPr marL="1885950" indent="-514350">
              <a:lnSpc>
                <a:spcPct val="100000"/>
              </a:lnSpc>
              <a:buFont typeface="Wingdings" pitchFamily="2" charset="2"/>
              <a:buChar char="n"/>
              <a:defRPr kumimoji="1" lang="en-US" altLang="ja-JP" sz="3600" kern="1200" spc="150" baseline="0" dirty="0">
                <a:solidFill>
                  <a:srgbClr val="000000"/>
                </a:solidFill>
                <a:latin typeface="Segoe UI" panose="020B0502040204020203" pitchFamily="34" charset="0"/>
                <a:ea typeface="游ゴシック" panose="020B0400000000000000" pitchFamily="34" charset="-128"/>
                <a:cs typeface="Segoe UI" panose="020B0502040204020203" pitchFamily="34" charset="0"/>
              </a:defRPr>
            </a:lvl3pPr>
            <a:lvl4pPr marL="2571750" indent="-514350">
              <a:lnSpc>
                <a:spcPct val="100000"/>
              </a:lnSpc>
              <a:buFont typeface="Wingdings" pitchFamily="2" charset="2"/>
              <a:buChar char="n"/>
              <a:defRPr kumimoji="1" lang="en-US" altLang="ja-JP" sz="3600" kern="1200" spc="150" baseline="0" dirty="0">
                <a:solidFill>
                  <a:srgbClr val="000000"/>
                </a:solidFill>
                <a:latin typeface="Segoe UI" panose="020B0502040204020203" pitchFamily="34" charset="0"/>
                <a:ea typeface="游ゴシック" panose="020B0400000000000000" pitchFamily="34" charset="-128"/>
                <a:cs typeface="Segoe UI" panose="020B0502040204020203" pitchFamily="34" charset="0"/>
              </a:defRPr>
            </a:lvl4pPr>
            <a:lvl5pPr marL="3257550" indent="-514350">
              <a:lnSpc>
                <a:spcPct val="100000"/>
              </a:lnSpc>
              <a:buFont typeface="Wingdings" pitchFamily="2" charset="2"/>
              <a:buChar char="n"/>
              <a:defRPr kumimoji="1" lang="en-US" altLang="ja-JP" sz="3600" kern="1200" spc="150" baseline="0" dirty="0">
                <a:solidFill>
                  <a:srgbClr val="000000"/>
                </a:solidFill>
                <a:latin typeface="Segoe UI" panose="020B0502040204020203" pitchFamily="34" charset="0"/>
                <a:ea typeface="游ゴシック" panose="020B0400000000000000" pitchFamily="34" charset="-128"/>
                <a:cs typeface="Segoe UI" panose="020B0502040204020203" pitchFamily="34" charset="0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0E30357-5B23-E240-90B9-EDF96AD3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9340-72DC-DE4C-8DC1-9C5F0355761E}" type="datetime1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14" name="フッター プレースホルダー 13">
            <a:extLst>
              <a:ext uri="{FF2B5EF4-FFF2-40B4-BE49-F238E27FC236}">
                <a16:creationId xmlns:a16="http://schemas.microsoft.com/office/drawing/2014/main" id="{A56C1267-E726-2340-9C08-FF9EF7CF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066C7528-1578-BA46-9FF4-6E243F69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altLang="ja-JP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/>
              <a:t> -</a:t>
            </a:r>
            <a:endParaRPr lang="ja-JP" altLang="en-US"/>
          </a:p>
        </p:txBody>
      </p:sp>
      <p:pic>
        <p:nvPicPr>
          <p:cNvPr id="17" name="図 16" descr="図形&#10;&#10;自動的に生成された説明">
            <a:extLst>
              <a:ext uri="{FF2B5EF4-FFF2-40B4-BE49-F238E27FC236}">
                <a16:creationId xmlns:a16="http://schemas.microsoft.com/office/drawing/2014/main" id="{C3D87A5D-CAD2-2D4D-B51C-962ED07E54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11226" y="582780"/>
            <a:ext cx="809081" cy="7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04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7E25491-2F11-EE44-8463-4C82E18FB809}"/>
              </a:ext>
            </a:extLst>
          </p:cNvPr>
          <p:cNvSpPr/>
          <p:nvPr userDrawn="1"/>
        </p:nvSpPr>
        <p:spPr>
          <a:xfrm>
            <a:off x="0" y="1843533"/>
            <a:ext cx="18288000" cy="798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7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85F5A4-00C0-0649-8A9C-5E2056BAD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233368"/>
            <a:ext cx="7772400" cy="7207515"/>
          </a:xfrm>
        </p:spPr>
        <p:txBody>
          <a:bodyPr/>
          <a:lstStyle>
            <a:lvl1pPr marL="514350" indent="-514350">
              <a:spcBef>
                <a:spcPts val="750"/>
              </a:spcBef>
              <a:buFont typeface="Wingdings" pitchFamily="2" charset="2"/>
              <a:buChar char="n"/>
              <a:defRPr/>
            </a:lvl1pPr>
            <a:lvl2pPr marL="1200150" marR="0" indent="-51435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lvl2pPr>
            <a:lvl3pPr marL="1885950" indent="-514350">
              <a:spcBef>
                <a:spcPts val="750"/>
              </a:spcBef>
              <a:buFont typeface="Wingdings" pitchFamily="2" charset="2"/>
              <a:buChar char="n"/>
              <a:defRPr/>
            </a:lvl3pPr>
            <a:lvl4pPr marL="2400300" indent="-342900">
              <a:spcBef>
                <a:spcPts val="750"/>
              </a:spcBef>
              <a:buFont typeface="Wingdings" pitchFamily="2" charset="2"/>
              <a:buChar char="n"/>
              <a:defRPr/>
            </a:lvl4pPr>
            <a:lvl5pPr marL="3086100" indent="-342900">
              <a:spcBef>
                <a:spcPts val="750"/>
              </a:spcBef>
              <a:buFont typeface="Wingdings" pitchFamily="2" charset="2"/>
              <a:buChar char="n"/>
              <a:defRPr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10B130E-FCA0-8845-AA16-8EE3715FF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233368"/>
            <a:ext cx="7772400" cy="7207515"/>
          </a:xfrm>
        </p:spPr>
        <p:txBody>
          <a:bodyPr/>
          <a:lstStyle>
            <a:lvl1pPr>
              <a:spcBef>
                <a:spcPts val="750"/>
              </a:spcBef>
              <a:defRPr/>
            </a:lvl1pPr>
            <a:lvl2pPr marL="1200150" marR="0" indent="-51435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lvl2pPr>
            <a:lvl3pPr>
              <a:spcBef>
                <a:spcPts val="750"/>
              </a:spcBef>
              <a:defRPr/>
            </a:lvl3pPr>
            <a:lvl4pPr>
              <a:spcBef>
                <a:spcPts val="750"/>
              </a:spcBef>
              <a:defRPr/>
            </a:lvl4pPr>
            <a:lvl5pPr>
              <a:spcBef>
                <a:spcPts val="750"/>
              </a:spcBef>
              <a:defRPr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081B6B2D-DCA8-434F-B5C2-BDC55CC63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148764"/>
            <a:ext cx="15773400" cy="16947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+mj-lt"/>
              <a:buNone/>
              <a:defRPr sz="45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タイトルを入力</a:t>
            </a: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ECFBFA2-8746-D24B-9570-5F922A402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92B2B-D9AB-AE46-9A5C-98474C3D95A1}" type="datetime1">
              <a:rPr kumimoji="1" lang="ja-JP" altLang="en-US" smtClean="0"/>
              <a:t>2025/1/27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854C231-6BDB-1B41-BA40-4302CFF1C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CB8C27-7213-2C48-B1AB-36FF4F94C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 dirty="0"/>
              <a:t> -</a:t>
            </a:r>
            <a:endParaRPr lang="ja-JP" altLang="en-US"/>
          </a:p>
        </p:txBody>
      </p:sp>
      <p:pic>
        <p:nvPicPr>
          <p:cNvPr id="17" name="図 16" descr="図形&#10;&#10;自動的に生成された説明">
            <a:extLst>
              <a:ext uri="{FF2B5EF4-FFF2-40B4-BE49-F238E27FC236}">
                <a16:creationId xmlns:a16="http://schemas.microsoft.com/office/drawing/2014/main" id="{4DF80C87-2887-0E42-9848-DB2A388A6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11226" y="582780"/>
            <a:ext cx="809081" cy="7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6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EB1EEA32-A183-E54D-B3D5-48D73C0DBEA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C25514D-4707-AC41-ACBA-433AABBC5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897" y="547688"/>
            <a:ext cx="15478206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タイトルを入力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7E44622-56C4-7949-B204-444DEBF6E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4897" y="2738437"/>
            <a:ext cx="15478206" cy="652700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</a:t>
            </a:r>
            <a:r>
              <a:rPr kumimoji="1" lang="en-US" altLang="ja-JP" dirty="0"/>
              <a:t> 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  <a:p>
            <a:pPr lvl="4"/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D7977FD-187F-EA4A-975D-DF0B863EB6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299" y="9886208"/>
            <a:ext cx="1575354" cy="400793"/>
          </a:xfrm>
          <a:prstGeom prst="rect">
            <a:avLst/>
          </a:prstGeom>
          <a:solidFill>
            <a:srgbClr val="122040"/>
          </a:solidFill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fld id="{14E20F35-AE26-BD40-9BBD-2EA0E4224C0F}" type="datetime1">
              <a:rPr lang="ja-JP" altLang="en-US" smtClean="0"/>
              <a:t>2025/1/27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5AAF1F-5D05-AF40-9805-590D1868F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9526" y="9886208"/>
            <a:ext cx="5308949" cy="400793"/>
          </a:xfrm>
          <a:prstGeom prst="rect">
            <a:avLst/>
          </a:prstGeom>
          <a:solidFill>
            <a:srgbClr val="122040"/>
          </a:solidFill>
        </p:spPr>
        <p:txBody>
          <a:bodyPr vert="horz" lIns="91440" tIns="45720" rIns="91440" bIns="45720" rtlCol="0" anchor="ctr"/>
          <a:lstStyle>
            <a:lvl1pPr algn="ctr">
              <a:defRPr kumimoji="1" lang="ja-JP" altLang="en-US"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572923-92B5-6B4D-A519-9661CEA0E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120753" y="9886208"/>
            <a:ext cx="909947" cy="400793"/>
          </a:xfrm>
          <a:prstGeom prst="rect">
            <a:avLst/>
          </a:prstGeom>
          <a:solidFill>
            <a:srgbClr val="122040"/>
          </a:solidFill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- </a:t>
            </a:r>
            <a:fld id="{00186CB4-DE61-D14D-918A-C469C099FD46}" type="slidenum">
              <a:rPr lang="ja-JP" altLang="en-US" smtClean="0"/>
              <a:pPr/>
              <a:t>‹N°›</a:t>
            </a:fld>
            <a:r>
              <a:rPr lang="en-US" altLang="ja-JP"/>
              <a:t> -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96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buNone/>
        <a:defRPr kumimoji="1" sz="4500" b="1" kern="1200" spc="150" baseline="0">
          <a:solidFill>
            <a:schemeClr val="bg1"/>
          </a:solidFill>
          <a:latin typeface="Segoe UI Historic" panose="020B0502040204020203" pitchFamily="34" charset="0"/>
          <a:ea typeface="游ゴシック" panose="020B0400000000000000" pitchFamily="34" charset="-128"/>
          <a:cs typeface="+mj-cs"/>
        </a:defRPr>
      </a:lvl1pPr>
    </p:titleStyle>
    <p:bodyStyle>
      <a:lvl1pPr marL="514350" indent="-540000" algn="l" defTabSz="1371600" rtl="0" eaLnBrk="1" latinLnBrk="0" hangingPunct="1">
        <a:lnSpc>
          <a:spcPct val="100000"/>
        </a:lnSpc>
        <a:spcBef>
          <a:spcPts val="750"/>
        </a:spcBef>
        <a:buSzPct val="100000"/>
        <a:buFont typeface="システムフォント（レギュラー）"/>
        <a:buChar char="■"/>
        <a:defRPr kumimoji="1" sz="3600" kern="1200" spc="150">
          <a:solidFill>
            <a:srgbClr val="000000"/>
          </a:solidFill>
          <a:latin typeface="Segoe UI Historic" panose="020B0502040204020203" pitchFamily="34" charset="0"/>
          <a:ea typeface="游ゴシック" panose="020B0400000000000000" pitchFamily="34" charset="-128"/>
          <a:cs typeface="+mn-cs"/>
        </a:defRPr>
      </a:lvl1pPr>
      <a:lvl2pPr marL="1080000" marR="0" indent="-540000" algn="l" defTabSz="1371600" rtl="0" eaLnBrk="1" fontAlgn="auto" latinLnBrk="0" hangingPunct="1">
        <a:lnSpc>
          <a:spcPct val="100000"/>
        </a:lnSpc>
        <a:spcBef>
          <a:spcPts val="750"/>
        </a:spcBef>
        <a:spcAft>
          <a:spcPts val="0"/>
        </a:spcAft>
        <a:buClrTx/>
        <a:buSzPct val="100000"/>
        <a:buFont typeface="システムフォント（レギュラー）"/>
        <a:buChar char="■"/>
        <a:tabLst/>
        <a:defRPr kumimoji="1" sz="3600" kern="1200" spc="150" baseline="0">
          <a:solidFill>
            <a:srgbClr val="000000"/>
          </a:solidFill>
          <a:latin typeface="Segoe UI Historic" panose="020B0502040204020203" pitchFamily="34" charset="0"/>
          <a:ea typeface="游ゴシック" panose="020B0400000000000000" pitchFamily="34" charset="-128"/>
          <a:cs typeface="Segoe UI Historic" panose="020B0502040204020203" pitchFamily="34" charset="0"/>
        </a:defRPr>
      </a:lvl2pPr>
      <a:lvl3pPr marL="1620000" indent="-540000" algn="l" defTabSz="1371600" rtl="0" eaLnBrk="1" latinLnBrk="0" hangingPunct="1">
        <a:lnSpc>
          <a:spcPct val="100000"/>
        </a:lnSpc>
        <a:spcBef>
          <a:spcPts val="750"/>
        </a:spcBef>
        <a:buSzPct val="100000"/>
        <a:buFont typeface="システムフォント（レギュラー）"/>
        <a:buChar char="■"/>
        <a:defRPr kumimoji="1" lang="en-US" altLang="ja-JP" sz="3600" kern="1200" spc="150" baseline="0" dirty="0">
          <a:solidFill>
            <a:srgbClr val="000000"/>
          </a:solidFill>
          <a:latin typeface="Segoe UI Historic" panose="020B0502040204020203" pitchFamily="34" charset="0"/>
          <a:ea typeface="游ゴシック" panose="020B0400000000000000" pitchFamily="34" charset="-128"/>
          <a:cs typeface="Segoe UI" panose="020B0502040204020203" pitchFamily="34" charset="0"/>
        </a:defRPr>
      </a:lvl3pPr>
      <a:lvl4pPr marL="2160000" indent="-540000" algn="l" defTabSz="1371600" rtl="0" eaLnBrk="1" latinLnBrk="0" hangingPunct="1">
        <a:lnSpc>
          <a:spcPct val="100000"/>
        </a:lnSpc>
        <a:spcBef>
          <a:spcPts val="750"/>
        </a:spcBef>
        <a:buSzPct val="100000"/>
        <a:buFont typeface="システムフォント（レギュラー）"/>
        <a:buChar char="■"/>
        <a:defRPr kumimoji="1" lang="en-US" altLang="ja-JP" sz="3600" kern="1200" spc="150" baseline="0" dirty="0">
          <a:solidFill>
            <a:srgbClr val="000000"/>
          </a:solidFill>
          <a:latin typeface="Segoe UI Historic" panose="020B0502040204020203" pitchFamily="34" charset="0"/>
          <a:ea typeface="游ゴシック" panose="020B0400000000000000" pitchFamily="34" charset="-128"/>
          <a:cs typeface="Segoe UI" panose="020B0502040204020203" pitchFamily="34" charset="0"/>
        </a:defRPr>
      </a:lvl4pPr>
      <a:lvl5pPr marL="2700000" indent="-540000" algn="l" defTabSz="1371600" rtl="0" eaLnBrk="1" latinLnBrk="0" hangingPunct="1">
        <a:lnSpc>
          <a:spcPct val="100000"/>
        </a:lnSpc>
        <a:spcBef>
          <a:spcPts val="750"/>
        </a:spcBef>
        <a:buSzPct val="100000"/>
        <a:buFont typeface="システムフォント（レギュラー）"/>
        <a:buChar char="■"/>
        <a:defRPr kumimoji="1" lang="en-US" altLang="ja-JP" sz="3600" kern="1200" spc="150" baseline="0" dirty="0">
          <a:solidFill>
            <a:srgbClr val="000000"/>
          </a:solidFill>
          <a:latin typeface="Segoe UI Historic" panose="020B0502040204020203" pitchFamily="34" charset="0"/>
          <a:ea typeface="游ゴシック" panose="020B0400000000000000" pitchFamily="34" charset="-128"/>
          <a:cs typeface="Segoe UI" panose="020B0502040204020203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sv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25.svg"/><Relationship Id="rId4" Type="http://schemas.openxmlformats.org/officeDocument/2006/relationships/image" Target="../media/image15.sv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sv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25.svg"/><Relationship Id="rId4" Type="http://schemas.openxmlformats.org/officeDocument/2006/relationships/image" Target="../media/image15.svg"/><Relationship Id="rId9" Type="http://schemas.openxmlformats.org/officeDocument/2006/relationships/image" Target="../media/image24.png"/><Relationship Id="rId14" Type="http://schemas.openxmlformats.org/officeDocument/2006/relationships/image" Target="../media/image2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11" Type="http://schemas.openxmlformats.org/officeDocument/2006/relationships/image" Target="../media/image34.svg"/><Relationship Id="rId5" Type="http://schemas.openxmlformats.org/officeDocument/2006/relationships/image" Target="../media/image30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ractère coloré, Art fractal, art&#10;&#10;Le contenu généré par l’IA peut être incorrect.">
            <a:extLst>
              <a:ext uri="{FF2B5EF4-FFF2-40B4-BE49-F238E27FC236}">
                <a16:creationId xmlns:a16="http://schemas.microsoft.com/office/drawing/2014/main" id="{0B4A5937-E077-B64D-CE1F-EA9502CE2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0080"/>
            <a:ext cx="18914649" cy="10317079"/>
          </a:xfrm>
          <a:prstGeom prst="rect">
            <a:avLst/>
          </a:prstGeom>
        </p:spPr>
      </p:pic>
      <p:sp>
        <p:nvSpPr>
          <p:cNvPr id="7" name="タイトル 3">
            <a:extLst>
              <a:ext uri="{FF2B5EF4-FFF2-40B4-BE49-F238E27FC236}">
                <a16:creationId xmlns:a16="http://schemas.microsoft.com/office/drawing/2014/main" id="{5CA83BD4-0C8C-02A5-6107-9DA051FF6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544" y="2851860"/>
            <a:ext cx="12954000" cy="2209800"/>
          </a:xfrm>
        </p:spPr>
        <p:txBody>
          <a:bodyPr>
            <a:noAutofit/>
          </a:bodyPr>
          <a:lstStyle/>
          <a:p>
            <a:pPr algn="l"/>
            <a:br>
              <a:rPr kumimoji="1" lang="en-US" noProof="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</a:br>
            <a:br>
              <a:rPr kumimoji="1" lang="en-US" noProof="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</a:br>
            <a:br>
              <a:rPr kumimoji="1" lang="en-US" noProof="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</a:br>
            <a:br>
              <a:rPr kumimoji="1" lang="en-US" noProof="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</a:br>
            <a:r>
              <a:rPr kumimoji="1" lang="en-US" noProof="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PROBABILISTIC LANGUAGE-IMAGE PRE-TRAINING</a:t>
            </a:r>
            <a:endParaRPr kumimoji="1" lang="en-US" noProof="0" dirty="0">
              <a:latin typeface="HGSｺﾞｼｯｸE" panose="020B0900000000000000" pitchFamily="50" charset="-128"/>
            </a:endParaRPr>
          </a:p>
        </p:txBody>
      </p:sp>
      <p:sp>
        <p:nvSpPr>
          <p:cNvPr id="8" name="タイトル 3">
            <a:extLst>
              <a:ext uri="{FF2B5EF4-FFF2-40B4-BE49-F238E27FC236}">
                <a16:creationId xmlns:a16="http://schemas.microsoft.com/office/drawing/2014/main" id="{FE749E2B-3533-A7C2-5422-2CAF2D1805BA}"/>
              </a:ext>
            </a:extLst>
          </p:cNvPr>
          <p:cNvSpPr txBox="1">
            <a:spLocks/>
          </p:cNvSpPr>
          <p:nvPr/>
        </p:nvSpPr>
        <p:spPr>
          <a:xfrm>
            <a:off x="712544" y="8496300"/>
            <a:ext cx="17489557" cy="1400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ja-JP" altLang="en-US" sz="66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4000" noProof="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Chun, </a:t>
            </a:r>
            <a:r>
              <a:rPr lang="en-US" sz="4000" noProof="0" dirty="0" err="1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Sanghyuk</a:t>
            </a:r>
            <a:r>
              <a:rPr lang="en-US" sz="4000" noProof="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, </a:t>
            </a:r>
            <a:r>
              <a:rPr lang="en-US" sz="4000" noProof="0" dirty="0" err="1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Wonjae</a:t>
            </a:r>
            <a:r>
              <a:rPr lang="en-US" sz="4000" noProof="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 Kim, Song Park, and </a:t>
            </a:r>
            <a:r>
              <a:rPr lang="en-US" sz="4000" noProof="0" dirty="0" err="1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Sangdoo</a:t>
            </a:r>
            <a:r>
              <a:rPr lang="en-US" sz="4000" noProof="0" dirty="0">
                <a:solidFill>
                  <a:srgbClr val="000000"/>
                </a:solidFill>
                <a:effectLst>
                  <a:glow rad="228600">
                    <a:prstClr val="white"/>
                  </a:glow>
                </a:effectLst>
                <a:latin typeface="HGSｺﾞｼｯｸE" panose="020B0900000000000000" pitchFamily="50" charset="-128"/>
              </a:rPr>
              <a:t> Yun. "Probabilistic Language-Image Pre-Training." ICLR25</a:t>
            </a:r>
          </a:p>
        </p:txBody>
      </p:sp>
      <p:sp>
        <p:nvSpPr>
          <p:cNvPr id="9" name="Freeform 7" descr="図形  自動的に生成された説明">
            <a:extLst>
              <a:ext uri="{FF2B5EF4-FFF2-40B4-BE49-F238E27FC236}">
                <a16:creationId xmlns:a16="http://schemas.microsoft.com/office/drawing/2014/main" id="{F9EC3107-9AEB-8779-9B20-B02E80DE5866}"/>
              </a:ext>
            </a:extLst>
          </p:cNvPr>
          <p:cNvSpPr/>
          <p:nvPr/>
        </p:nvSpPr>
        <p:spPr>
          <a:xfrm>
            <a:off x="16992600" y="647700"/>
            <a:ext cx="980107" cy="903120"/>
          </a:xfrm>
          <a:custGeom>
            <a:avLst/>
            <a:gdLst/>
            <a:ahLst/>
            <a:cxnLst/>
            <a:rect l="l" t="t" r="r" b="b"/>
            <a:pathLst>
              <a:path w="809081" h="771738">
                <a:moveTo>
                  <a:pt x="0" y="0"/>
                </a:moveTo>
                <a:lnTo>
                  <a:pt x="809080" y="0"/>
                </a:lnTo>
                <a:lnTo>
                  <a:pt x="809080" y="771738"/>
                </a:lnTo>
                <a:lnTo>
                  <a:pt x="0" y="771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03" b="-403"/>
            </a:stretch>
          </a:blipFill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708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B5E93-40A5-A9DA-CAD3-B5A512255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11CB6D5-2FE7-2D06-4AFB-DE0FBEE0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10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7799F866-F9C5-DF22-55C1-1583014E0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Problem Statement (2/2): Probabilistic image-text representations</a:t>
            </a:r>
            <a:endParaRPr kumimoji="1" lang="en-US" noProof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722817-7334-9FAD-CA40-3F8FB21B1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238500"/>
            <a:ext cx="17509922" cy="6141028"/>
          </a:xfrm>
          <a:prstGeom prst="rect">
            <a:avLst/>
          </a:prstGeom>
        </p:spPr>
      </p:pic>
      <p:sp>
        <p:nvSpPr>
          <p:cNvPr id="4" name="Bulle rectangulaire à coins arrondis 3">
            <a:extLst>
              <a:ext uri="{FF2B5EF4-FFF2-40B4-BE49-F238E27FC236}">
                <a16:creationId xmlns:a16="http://schemas.microsoft.com/office/drawing/2014/main" id="{631FB4BB-C015-6BF7-71DC-FBF8A61A0A94}"/>
              </a:ext>
            </a:extLst>
          </p:cNvPr>
          <p:cNvSpPr/>
          <p:nvPr/>
        </p:nvSpPr>
        <p:spPr>
          <a:xfrm>
            <a:off x="671764" y="2021971"/>
            <a:ext cx="5957636" cy="1143000"/>
          </a:xfrm>
          <a:prstGeom prst="wedgeRoundRectCallout">
            <a:avLst>
              <a:gd name="adj1" fmla="val -3221"/>
              <a:gd name="adj2" fmla="val 285958"/>
              <a:gd name="adj3" fmla="val 16667"/>
            </a:avLst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4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W/ and w/o background representations are overlapping </a:t>
            </a:r>
            <a:endParaRPr lang="en-US" sz="2800" noProof="0" dirty="0">
              <a:solidFill>
                <a:schemeClr val="accent4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D147CA9C-9C85-232C-FF46-26430728B8BC}"/>
              </a:ext>
            </a:extLst>
          </p:cNvPr>
          <p:cNvSpPr/>
          <p:nvPr/>
        </p:nvSpPr>
        <p:spPr>
          <a:xfrm>
            <a:off x="10048055" y="1927555"/>
            <a:ext cx="4491509" cy="1237416"/>
          </a:xfrm>
          <a:prstGeom prst="wedgeRoundRectCallout">
            <a:avLst>
              <a:gd name="adj1" fmla="val -2501"/>
              <a:gd name="adj2" fmla="val 216680"/>
              <a:gd name="adj3" fmla="val 16667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noProof="0" dirty="0">
                <a:solidFill>
                  <a:schemeClr val="accent1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Not robust to background removal</a:t>
            </a:r>
            <a:endParaRPr lang="en-US" sz="3200" noProof="0" dirty="0">
              <a:solidFill>
                <a:schemeClr val="accent1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023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7E117-8E81-D6E5-23CB-3D8A63028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2F2244D-F780-CB68-762F-22AE88B31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11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EA2E75F8-BD0E-84FF-A74E-660F6D52F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Problem Statement (2/2): Probabilistic image-text representations</a:t>
            </a:r>
            <a:endParaRPr kumimoji="1" lang="en-US" noProof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1AB7B12-FE47-966C-1EA5-68A9F7DD0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238500"/>
            <a:ext cx="17509922" cy="6141028"/>
          </a:xfrm>
          <a:prstGeom prst="rect">
            <a:avLst/>
          </a:prstGeom>
        </p:spPr>
      </p:pic>
      <p:sp>
        <p:nvSpPr>
          <p:cNvPr id="4" name="Bulle rectangulaire à coins arrondis 3">
            <a:extLst>
              <a:ext uri="{FF2B5EF4-FFF2-40B4-BE49-F238E27FC236}">
                <a16:creationId xmlns:a16="http://schemas.microsoft.com/office/drawing/2014/main" id="{B0B08346-F116-B3AD-1D44-2868035C6BCA}"/>
              </a:ext>
            </a:extLst>
          </p:cNvPr>
          <p:cNvSpPr/>
          <p:nvPr/>
        </p:nvSpPr>
        <p:spPr>
          <a:xfrm>
            <a:off x="671763" y="2021971"/>
            <a:ext cx="7024437" cy="1143000"/>
          </a:xfrm>
          <a:prstGeom prst="wedgeRoundRectCallout">
            <a:avLst>
              <a:gd name="adj1" fmla="val 35448"/>
              <a:gd name="adj2" fmla="val 311045"/>
              <a:gd name="adj3" fmla="val 16667"/>
            </a:avLst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4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More specific representations are included in the “Train station” representation</a:t>
            </a:r>
            <a:endParaRPr lang="en-US" sz="2800" noProof="0" dirty="0">
              <a:solidFill>
                <a:schemeClr val="accent4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6" name="Bulle rectangulaire à coins arrondis 5">
            <a:extLst>
              <a:ext uri="{FF2B5EF4-FFF2-40B4-BE49-F238E27FC236}">
                <a16:creationId xmlns:a16="http://schemas.microsoft.com/office/drawing/2014/main" id="{082C6573-E19F-B4AF-A3AB-C1AD3855CFF1}"/>
              </a:ext>
            </a:extLst>
          </p:cNvPr>
          <p:cNvSpPr/>
          <p:nvPr/>
        </p:nvSpPr>
        <p:spPr>
          <a:xfrm>
            <a:off x="9906000" y="1989434"/>
            <a:ext cx="8001000" cy="1237416"/>
          </a:xfrm>
          <a:prstGeom prst="wedgeRoundRectCallout">
            <a:avLst>
              <a:gd name="adj1" fmla="val 19036"/>
              <a:gd name="adj2" fmla="val 450569"/>
              <a:gd name="adj3" fmla="val 16667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noProof="0" dirty="0">
                <a:solidFill>
                  <a:schemeClr val="accent1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  ”Train station” </a:t>
            </a:r>
            <a:r>
              <a:rPr lang="en-US" sz="3200" dirty="0">
                <a:solidFill>
                  <a:schemeClr val="accent1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representation is far from more specific representations </a:t>
            </a:r>
            <a:r>
              <a:rPr lang="en-US" sz="3200" noProof="0" dirty="0">
                <a:solidFill>
                  <a:schemeClr val="accent1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 </a:t>
            </a:r>
            <a:endParaRPr lang="en-US" sz="3200" noProof="0" dirty="0">
              <a:solidFill>
                <a:schemeClr val="accent1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35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184AF-269A-4310-BC37-ED283FD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Related Works: VLM and </a:t>
            </a:r>
            <a:r>
              <a:rPr lang="en-US" noProof="0" dirty="0" err="1"/>
              <a:t>PrVLM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12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graphicFrame>
        <p:nvGraphicFramePr>
          <p:cNvPr id="9" name="表 5">
            <a:extLst>
              <a:ext uri="{FF2B5EF4-FFF2-40B4-BE49-F238E27FC236}">
                <a16:creationId xmlns:a16="http://schemas.microsoft.com/office/drawing/2014/main" id="{5DEA3D13-641E-7EE3-8FB6-C83A68401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16424"/>
              </p:ext>
            </p:extLst>
          </p:nvPr>
        </p:nvGraphicFramePr>
        <p:xfrm>
          <a:off x="454441" y="1961677"/>
          <a:ext cx="17379117" cy="300636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763924">
                  <a:extLst>
                    <a:ext uri="{9D8B030D-6E8A-4147-A177-3AD203B41FA5}">
                      <a16:colId xmlns:a16="http://schemas.microsoft.com/office/drawing/2014/main" val="830279237"/>
                    </a:ext>
                  </a:extLst>
                </a:gridCol>
                <a:gridCol w="10615193">
                  <a:extLst>
                    <a:ext uri="{9D8B030D-6E8A-4147-A177-3AD203B41FA5}">
                      <a16:colId xmlns:a16="http://schemas.microsoft.com/office/drawing/2014/main" val="379131597"/>
                    </a:ext>
                  </a:extLst>
                </a:gridCol>
              </a:tblGrid>
              <a:tr h="10241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2800" b="1" noProof="0" dirty="0">
                          <a:latin typeface="+mn-lt"/>
                        </a:rPr>
                        <a:t>CLIP [Radford+, ICML21]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27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Multimodal model aligns images and text through contrastive learning.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7959778"/>
                  </a:ext>
                </a:extLst>
              </a:tr>
              <a:tr h="991110">
                <a:tc>
                  <a:txBody>
                    <a:bodyPr/>
                    <a:lstStyle/>
                    <a:p>
                      <a:pPr algn="l"/>
                      <a:r>
                        <a:rPr kumimoji="1" lang="en-US" sz="2800" b="1" baseline="0" noProof="0" dirty="0" err="1">
                          <a:latin typeface="+mn-lt"/>
                          <a:ea typeface="+mn-ea"/>
                        </a:rPr>
                        <a:t>SigLIP</a:t>
                      </a:r>
                      <a:r>
                        <a:rPr kumimoji="1" lang="en-US" sz="2800" b="1" baseline="0" noProof="0" dirty="0">
                          <a:latin typeface="+mn-lt"/>
                          <a:ea typeface="+mn-ea"/>
                        </a:rPr>
                        <a:t> [Zhai+,  ICCV23]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27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Pairwise Sigmoid loss for Language-Image Pre-training.</a:t>
                      </a:r>
                      <a:endParaRPr kumimoji="1" lang="en-US" sz="2700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942960"/>
                  </a:ext>
                </a:extLst>
              </a:tr>
              <a:tr h="991110">
                <a:tc>
                  <a:txBody>
                    <a:bodyPr/>
                    <a:lstStyle/>
                    <a:p>
                      <a:pPr algn="l"/>
                      <a:r>
                        <a:rPr kumimoji="1" lang="en-US" sz="2800" b="1" baseline="0" noProof="0" dirty="0">
                          <a:latin typeface="+mn-lt"/>
                          <a:ea typeface="+mn-ea"/>
                        </a:rPr>
                        <a:t>PCME++ [Chun, ICLR24]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27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Probabilistic image-text matching model.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559263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EDFBCA21-F33D-FE81-1B3D-6DCCC8CFF224}"/>
              </a:ext>
            </a:extLst>
          </p:cNvPr>
          <p:cNvSpPr txBox="1"/>
          <p:nvPr/>
        </p:nvSpPr>
        <p:spPr>
          <a:xfrm>
            <a:off x="10228977" y="9128895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2800" noProof="0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PCME++ [Chun, ICLR24]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14BDFA-D2E8-58E4-6DD2-FD6B9ACCE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955" y="5408445"/>
            <a:ext cx="11546045" cy="366139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57FE923-AF6B-C143-0EC6-510C7D63FEF4}"/>
              </a:ext>
            </a:extLst>
          </p:cNvPr>
          <p:cNvSpPr txBox="1"/>
          <p:nvPr/>
        </p:nvSpPr>
        <p:spPr>
          <a:xfrm>
            <a:off x="1480863" y="9128895"/>
            <a:ext cx="4832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2800" noProof="0" dirty="0" err="1">
                <a:latin typeface="Segoe UI Historic" panose="020B0502040204020203" pitchFamily="34" charset="0"/>
                <a:ea typeface="游ゴシック" panose="020B0400000000000000" pitchFamily="34" charset="-128"/>
              </a:rPr>
              <a:t>SigLIP</a:t>
            </a:r>
            <a:r>
              <a:rPr kumimoji="1" lang="en-US" sz="2800" noProof="0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 [Zhai+, ICCV23]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F04337F-A522-00F9-01F5-D8682143E201}"/>
              </a:ext>
            </a:extLst>
          </p:cNvPr>
          <p:cNvCxnSpPr>
            <a:cxnSpLocks/>
          </p:cNvCxnSpPr>
          <p:nvPr/>
        </p:nvCxnSpPr>
        <p:spPr>
          <a:xfrm>
            <a:off x="6716949" y="5409981"/>
            <a:ext cx="11151" cy="39805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99EBEFE7-927D-D630-DB12-14F7C7D51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1" y="5753100"/>
            <a:ext cx="6292637" cy="300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25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184AF-269A-4310-BC37-ED283FD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Model architecture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13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EBDE75-7770-C9ED-C41A-946B4ECA8C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r="29399"/>
          <a:stretch/>
        </p:blipFill>
        <p:spPr>
          <a:xfrm>
            <a:off x="29817" y="2024546"/>
            <a:ext cx="12534900" cy="76620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46D0D9-E00B-F6F3-653F-8B1167D342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657" r="29399" b="1"/>
          <a:stretch/>
        </p:blipFill>
        <p:spPr>
          <a:xfrm>
            <a:off x="29817" y="5829300"/>
            <a:ext cx="12534900" cy="3857268"/>
          </a:xfrm>
          <a:prstGeom prst="rect">
            <a:avLst/>
          </a:prstGeom>
        </p:spPr>
      </p:pic>
      <p:sp>
        <p:nvSpPr>
          <p:cNvPr id="8" name="Bulle rectangulaire à coins arrondis 7">
            <a:extLst>
              <a:ext uri="{FF2B5EF4-FFF2-40B4-BE49-F238E27FC236}">
                <a16:creationId xmlns:a16="http://schemas.microsoft.com/office/drawing/2014/main" id="{ED3105FC-9B5F-EDA2-72F7-936356512083}"/>
              </a:ext>
            </a:extLst>
          </p:cNvPr>
          <p:cNvSpPr/>
          <p:nvPr/>
        </p:nvSpPr>
        <p:spPr>
          <a:xfrm>
            <a:off x="12801600" y="2849218"/>
            <a:ext cx="5189883" cy="2294282"/>
          </a:xfrm>
          <a:prstGeom prst="wedgeRoundRectCallout">
            <a:avLst>
              <a:gd name="adj1" fmla="val -53096"/>
              <a:gd name="adj2" fmla="val 121966"/>
              <a:gd name="adj3" fmla="val 16667"/>
            </a:avLst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ViT</a:t>
            </a:r>
            <a:r>
              <a:rPr lang="en-US" sz="3200" b="1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image encoder and Transformer textual encoder.</a:t>
            </a:r>
            <a:endParaRPr lang="en-US" sz="3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CBE7BCD-F074-EF51-1CE2-FF7612429452}"/>
              </a:ext>
            </a:extLst>
          </p:cNvPr>
          <p:cNvSpPr/>
          <p:nvPr/>
        </p:nvSpPr>
        <p:spPr>
          <a:xfrm>
            <a:off x="381000" y="5676900"/>
            <a:ext cx="12183717" cy="4009668"/>
          </a:xfrm>
          <a:prstGeom prst="round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9792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39ABB-92DE-3EBA-AACC-2D72EE24B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FC5740-94E5-A4DA-8214-4362BD17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Model architecture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0C834C2-6632-85DE-18AB-CB6B3AA8A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14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817751-B424-0321-9A9C-8ADC8B01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r="29399"/>
          <a:stretch/>
        </p:blipFill>
        <p:spPr>
          <a:xfrm>
            <a:off x="29817" y="2024546"/>
            <a:ext cx="12534900" cy="7662022"/>
          </a:xfrm>
          <a:prstGeom prst="rect">
            <a:avLst/>
          </a:prstGeom>
        </p:spPr>
      </p:pic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1E01E276-C7DA-AA1B-E989-DA34E70522BE}"/>
              </a:ext>
            </a:extLst>
          </p:cNvPr>
          <p:cNvSpPr/>
          <p:nvPr/>
        </p:nvSpPr>
        <p:spPr>
          <a:xfrm>
            <a:off x="12877800" y="7124700"/>
            <a:ext cx="5189883" cy="2294282"/>
          </a:xfrm>
          <a:prstGeom prst="wedgeRoundRectCallout">
            <a:avLst>
              <a:gd name="adj1" fmla="val -60593"/>
              <a:gd name="adj2" fmla="val -111231"/>
              <a:gd name="adj3" fmla="val 16667"/>
            </a:avLst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[CLS] token to represent the mean.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New [UNC] token to represent the uncertainty. </a:t>
            </a:r>
            <a:endParaRPr lang="en-US" sz="3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8044B53-9DC7-4199-5C97-EFF9EFE02C10}"/>
              </a:ext>
            </a:extLst>
          </p:cNvPr>
          <p:cNvSpPr/>
          <p:nvPr/>
        </p:nvSpPr>
        <p:spPr>
          <a:xfrm>
            <a:off x="10439400" y="4838700"/>
            <a:ext cx="1752600" cy="1016857"/>
          </a:xfrm>
          <a:prstGeom prst="round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99B3979-E762-A02C-E973-8ECF8CB973E6}"/>
              </a:ext>
            </a:extLst>
          </p:cNvPr>
          <p:cNvSpPr/>
          <p:nvPr/>
        </p:nvSpPr>
        <p:spPr>
          <a:xfrm>
            <a:off x="1295400" y="4838700"/>
            <a:ext cx="1752600" cy="1016857"/>
          </a:xfrm>
          <a:prstGeom prst="round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4020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D9429-238B-3EE7-37E2-EB1A0CE91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DDC381-A422-94B1-0312-AF195FF7D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Model architecture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C903B27-F931-5256-DEB1-E4B48F2B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15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FFE069-C3D3-12DD-D694-638AB60A39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r="29399"/>
          <a:stretch/>
        </p:blipFill>
        <p:spPr>
          <a:xfrm>
            <a:off x="29817" y="2024546"/>
            <a:ext cx="12534900" cy="7662022"/>
          </a:xfrm>
          <a:prstGeom prst="rect">
            <a:avLst/>
          </a:prstGeom>
        </p:spPr>
      </p:pic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743C3707-B499-9152-01E2-70AA9E38E39C}"/>
              </a:ext>
            </a:extLst>
          </p:cNvPr>
          <p:cNvSpPr/>
          <p:nvPr/>
        </p:nvSpPr>
        <p:spPr>
          <a:xfrm>
            <a:off x="12877800" y="7124700"/>
            <a:ext cx="5189883" cy="2294282"/>
          </a:xfrm>
          <a:prstGeom prst="wedgeRoundRectCallout">
            <a:avLst>
              <a:gd name="adj1" fmla="val -60593"/>
              <a:gd name="adj2" fmla="val -111231"/>
              <a:gd name="adj3" fmla="val 16667"/>
            </a:avLst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[CLS] token to represent the mean.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New [UNC] token to represent the uncertainty. </a:t>
            </a:r>
            <a:endParaRPr lang="en-US" sz="3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1F1E66F-C7C5-E8ED-4CCF-10A371C6CE5B}"/>
              </a:ext>
            </a:extLst>
          </p:cNvPr>
          <p:cNvSpPr/>
          <p:nvPr/>
        </p:nvSpPr>
        <p:spPr>
          <a:xfrm>
            <a:off x="10439400" y="4838700"/>
            <a:ext cx="1752600" cy="1016857"/>
          </a:xfrm>
          <a:prstGeom prst="round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2982FD7-0320-00EA-99C2-A29029CF1A33}"/>
              </a:ext>
            </a:extLst>
          </p:cNvPr>
          <p:cNvSpPr/>
          <p:nvPr/>
        </p:nvSpPr>
        <p:spPr>
          <a:xfrm>
            <a:off x="1295400" y="4838700"/>
            <a:ext cx="1752600" cy="1016857"/>
          </a:xfrm>
          <a:prstGeom prst="round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DFD8DFF-2FD0-23CE-86A0-2E952FC3B2B5}"/>
              </a:ext>
            </a:extLst>
          </p:cNvPr>
          <p:cNvSpPr/>
          <p:nvPr/>
        </p:nvSpPr>
        <p:spPr>
          <a:xfrm>
            <a:off x="8763000" y="3009900"/>
            <a:ext cx="1219200" cy="1219200"/>
          </a:xfrm>
          <a:prstGeom prst="round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3EAC01E-998E-D2D1-4E73-FBF691FB030E}"/>
              </a:ext>
            </a:extLst>
          </p:cNvPr>
          <p:cNvSpPr/>
          <p:nvPr/>
        </p:nvSpPr>
        <p:spPr>
          <a:xfrm>
            <a:off x="2895600" y="2910081"/>
            <a:ext cx="1219200" cy="1219200"/>
          </a:xfrm>
          <a:prstGeom prst="round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sp>
        <p:nvSpPr>
          <p:cNvPr id="10" name="Bulle rectangulaire à coins arrondis 9">
            <a:extLst>
              <a:ext uri="{FF2B5EF4-FFF2-40B4-BE49-F238E27FC236}">
                <a16:creationId xmlns:a16="http://schemas.microsoft.com/office/drawing/2014/main" id="{11FCF924-E53A-0F97-C882-2815A9F66ACD}"/>
              </a:ext>
            </a:extLst>
          </p:cNvPr>
          <p:cNvSpPr/>
          <p:nvPr/>
        </p:nvSpPr>
        <p:spPr>
          <a:xfrm>
            <a:off x="12898244" y="3052846"/>
            <a:ext cx="5189883" cy="2294282"/>
          </a:xfrm>
          <a:prstGeom prst="wedgeRoundRectCallout">
            <a:avLst>
              <a:gd name="adj1" fmla="val -106402"/>
              <a:gd name="adj2" fmla="val -30634"/>
              <a:gd name="adj3" fmla="val 16667"/>
            </a:avLst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The parameters of a normal distribution are extracted from these two tokens</a:t>
            </a:r>
            <a:endParaRPr lang="en-US" sz="3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08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5CA3C-3C87-7FD5-55C7-7014DE1B8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EA8CA3-FD9A-D7CA-A265-04B408F7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Model architecture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166564A-26B7-5129-8E82-3DC621EC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16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495A21-2589-50E4-232C-40875E199E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r="29399"/>
          <a:stretch/>
        </p:blipFill>
        <p:spPr>
          <a:xfrm>
            <a:off x="70022" y="2024546"/>
            <a:ext cx="12534900" cy="7662022"/>
          </a:xfrm>
          <a:prstGeom prst="rect">
            <a:avLst/>
          </a:prstGeom>
        </p:spPr>
      </p:pic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B18367CF-F7AB-9F9E-0049-A6E7194859BA}"/>
              </a:ext>
            </a:extLst>
          </p:cNvPr>
          <p:cNvSpPr/>
          <p:nvPr/>
        </p:nvSpPr>
        <p:spPr>
          <a:xfrm>
            <a:off x="13028095" y="5887795"/>
            <a:ext cx="5189883" cy="2294282"/>
          </a:xfrm>
          <a:prstGeom prst="wedgeRoundRectCallout">
            <a:avLst>
              <a:gd name="adj1" fmla="val -77761"/>
              <a:gd name="adj2" fmla="val -188898"/>
              <a:gd name="adj3" fmla="val 16667"/>
            </a:avLst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New loss function composed of PPCL and Inclusion loss </a:t>
            </a:r>
            <a:endParaRPr lang="en-US" sz="3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2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63788-3418-73E2-2EA7-E7147BDFA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D67C60-AEB2-A285-F4FD-868CECC1A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Probabilistic pairwise contrastive loss (PPCL)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4B59DC0-E217-37A3-560B-16FF4639B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17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9EA0CD4-3842-AAF7-D766-8F1562E86E0C}"/>
              </a:ext>
            </a:extLst>
          </p:cNvPr>
          <p:cNvSpPr txBox="1"/>
          <p:nvPr/>
        </p:nvSpPr>
        <p:spPr>
          <a:xfrm>
            <a:off x="950084" y="1994184"/>
            <a:ext cx="16652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GOAL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Compute the loss between the text distribution and the image distributio</a:t>
            </a:r>
            <a:r>
              <a:rPr lang="en-US" sz="3200" noProof="0" dirty="0">
                <a:solidFill>
                  <a:srgbClr val="0E0E0E"/>
                </a:solidFill>
              </a:rPr>
              <a:t>n.</a:t>
            </a:r>
            <a:endParaRPr lang="en-US" sz="3200" noProof="0" dirty="0">
              <a:solidFill>
                <a:srgbClr val="0E0E0E"/>
              </a:solidFill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57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5BAEB-4B19-B4A0-3724-93A53CA15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4E68BA-5C33-46C8-FEA8-068EA8E74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Probabilistic pairwise contrastive loss (PPCL)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477D91C-4C18-E497-B72E-B1E711FF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18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0FDF8B8-D4E0-E30A-21FE-B1CC900FBBD0}"/>
              </a:ext>
            </a:extLst>
          </p:cNvPr>
          <p:cNvSpPr txBox="1"/>
          <p:nvPr/>
        </p:nvSpPr>
        <p:spPr>
          <a:xfrm>
            <a:off x="936832" y="2984999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Let define,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4BEF1D5-C5E7-C5CA-31E9-33AF2B3A3CA2}"/>
              </a:ext>
            </a:extLst>
          </p:cNvPr>
          <p:cNvSpPr txBox="1"/>
          <p:nvPr/>
        </p:nvSpPr>
        <p:spPr>
          <a:xfrm>
            <a:off x="9894300" y="3009847"/>
            <a:ext cx="7136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</a:t>
            </a:r>
            <a:r>
              <a:rPr lang="en-US" sz="3200" noProof="0" dirty="0" err="1"/>
              <a:t>ith</a:t>
            </a:r>
            <a:r>
              <a:rPr lang="en-US" sz="3200" noProof="0" dirty="0"/>
              <a:t> diagonal covariance matrices.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B25F5638-ECBE-B803-4CBC-165456CAA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3684" y="3064332"/>
            <a:ext cx="6830494" cy="4530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C1C9339-1F48-41B4-E14A-C66C099BC495}"/>
              </a:ext>
            </a:extLst>
          </p:cNvPr>
          <p:cNvSpPr txBox="1"/>
          <p:nvPr/>
        </p:nvSpPr>
        <p:spPr>
          <a:xfrm>
            <a:off x="950084" y="1994184"/>
            <a:ext cx="16652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GOAL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Compute the loss between the text distribution and the image distributio</a:t>
            </a:r>
            <a:r>
              <a:rPr lang="en-US" sz="3200" noProof="0" dirty="0">
                <a:solidFill>
                  <a:srgbClr val="0E0E0E"/>
                </a:solidFill>
              </a:rPr>
              <a:t>n.</a:t>
            </a:r>
            <a:endParaRPr lang="en-US" sz="3200" noProof="0" dirty="0">
              <a:solidFill>
                <a:srgbClr val="0E0E0E"/>
              </a:solidFill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79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1BDAC-090D-BE93-8E6D-F58109348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F9F85F-D749-A4AD-98B9-12414DF6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Probabilistic pairwise contrastive loss (PPCL)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C14E38E-8CB7-4F4D-6F03-15FC3113A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19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FE4503C-BFCE-A6F9-AAE9-31FBBEA09F88}"/>
              </a:ext>
            </a:extLst>
          </p:cNvPr>
          <p:cNvSpPr txBox="1"/>
          <p:nvPr/>
        </p:nvSpPr>
        <p:spPr>
          <a:xfrm>
            <a:off x="936832" y="2984999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Let define,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EAD9F766-0A3A-BDB3-6E83-F9EB9C436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3684" y="3064332"/>
            <a:ext cx="6830494" cy="4530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9BCED85-997D-5625-9B21-55B4E3AE5FF2}"/>
              </a:ext>
            </a:extLst>
          </p:cNvPr>
          <p:cNvSpPr txBox="1"/>
          <p:nvPr/>
        </p:nvSpPr>
        <p:spPr>
          <a:xfrm>
            <a:off x="950084" y="1994184"/>
            <a:ext cx="16652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GOAL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Compute the loss between the text distribution and the image distributio</a:t>
            </a:r>
            <a:r>
              <a:rPr lang="en-US" sz="3200" noProof="0" dirty="0">
                <a:solidFill>
                  <a:srgbClr val="0E0E0E"/>
                </a:solidFill>
              </a:rPr>
              <a:t>n.</a:t>
            </a:r>
            <a:endParaRPr lang="en-US" sz="3200" noProof="0" dirty="0">
              <a:solidFill>
                <a:srgbClr val="0E0E0E"/>
              </a:solidFill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9C1E2191-F142-257D-8EEC-FEAFB8391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9757" b="-19612"/>
          <a:stretch/>
        </p:blipFill>
        <p:spPr>
          <a:xfrm>
            <a:off x="2133600" y="4079995"/>
            <a:ext cx="12003916" cy="6607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A0A3124-0762-D3A4-A8D2-4E21E8014D5E}"/>
              </a:ext>
            </a:extLst>
          </p:cNvPr>
          <p:cNvSpPr txBox="1"/>
          <p:nvPr/>
        </p:nvSpPr>
        <p:spPr>
          <a:xfrm>
            <a:off x="950084" y="4088536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Then,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F29453-5798-75F4-D874-8642BF45F5D4}"/>
              </a:ext>
            </a:extLst>
          </p:cNvPr>
          <p:cNvSpPr txBox="1"/>
          <p:nvPr/>
        </p:nvSpPr>
        <p:spPr>
          <a:xfrm>
            <a:off x="14188626" y="4079995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>
                <a:effectLst/>
              </a:rPr>
              <a:t>(1)</a:t>
            </a: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A82ADD-F992-CFCD-1131-6EA1FA3F6C20}"/>
              </a:ext>
            </a:extLst>
          </p:cNvPr>
          <p:cNvSpPr txBox="1"/>
          <p:nvPr/>
        </p:nvSpPr>
        <p:spPr>
          <a:xfrm>
            <a:off x="14964016" y="4077064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</a:rPr>
              <a:t>(see appendix)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29CCC8E-9EF6-56A6-B224-975DF791670C}"/>
              </a:ext>
            </a:extLst>
          </p:cNvPr>
          <p:cNvSpPr txBox="1"/>
          <p:nvPr/>
        </p:nvSpPr>
        <p:spPr>
          <a:xfrm>
            <a:off x="9894300" y="3009847"/>
            <a:ext cx="7136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</a:t>
            </a:r>
            <a:r>
              <a:rPr lang="en-US" sz="3200" noProof="0" dirty="0" err="1"/>
              <a:t>ith</a:t>
            </a:r>
            <a:r>
              <a:rPr lang="en-US" sz="3200" noProof="0" dirty="0"/>
              <a:t> diagonal covariance matrices.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22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184AF-269A-4310-BC37-ED283FD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Background : Vision-language models (VLMs)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2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B902759-AC75-47BB-C988-00A14CA84F02}"/>
              </a:ext>
            </a:extLst>
          </p:cNvPr>
          <p:cNvCxnSpPr>
            <a:cxnSpLocks/>
          </p:cNvCxnSpPr>
          <p:nvPr/>
        </p:nvCxnSpPr>
        <p:spPr>
          <a:xfrm>
            <a:off x="9601200" y="3390900"/>
            <a:ext cx="0" cy="55317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31598C63-02AE-28BE-739D-33548A451470}"/>
              </a:ext>
            </a:extLst>
          </p:cNvPr>
          <p:cNvSpPr txBox="1"/>
          <p:nvPr/>
        </p:nvSpPr>
        <p:spPr>
          <a:xfrm>
            <a:off x="950084" y="2069294"/>
            <a:ext cx="146709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Vision-language model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600" noProof="0" dirty="0">
                <a:solidFill>
                  <a:srgbClr val="0E0E0E"/>
                </a:solidFill>
                <a:effectLst/>
              </a:rPr>
              <a:t>Aligns image-text pairs into a joint space.</a:t>
            </a: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2E7C839D-F415-921B-233B-AC1715243FF7}"/>
              </a:ext>
            </a:extLst>
          </p:cNvPr>
          <p:cNvSpPr txBox="1"/>
          <p:nvPr/>
        </p:nvSpPr>
        <p:spPr>
          <a:xfrm>
            <a:off x="9897239" y="4254154"/>
            <a:ext cx="8347364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600" noProof="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noProof="0" dirty="0"/>
              <a:t>Zero-shot classification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noProof="0" dirty="0"/>
              <a:t>Image-text cross-modal retrieval</a:t>
            </a:r>
            <a:endParaRPr lang="en-US" sz="2800" b="1" noProof="0" dirty="0">
              <a:solidFill>
                <a:schemeClr val="accent1"/>
              </a:solidFill>
            </a:endParaRPr>
          </a:p>
          <a:p>
            <a:r>
              <a:rPr lang="en-US" sz="2800" b="1" noProof="0" dirty="0">
                <a:solidFill>
                  <a:schemeClr val="accent1"/>
                </a:solidFill>
              </a:rPr>
              <a:t>      </a:t>
            </a:r>
          </a:p>
          <a:p>
            <a:endParaRPr lang="en-US" sz="2800" b="1" noProof="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noProof="0" dirty="0"/>
          </a:p>
          <a:p>
            <a:endParaRPr lang="en-US" sz="2800" noProof="0" dirty="0"/>
          </a:p>
          <a:p>
            <a:r>
              <a:rPr lang="en-US" sz="2800" b="1" noProof="0" dirty="0"/>
              <a:t> 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53763E4-431E-4380-5704-C7D7B702321C}"/>
              </a:ext>
            </a:extLst>
          </p:cNvPr>
          <p:cNvSpPr txBox="1"/>
          <p:nvPr/>
        </p:nvSpPr>
        <p:spPr>
          <a:xfrm>
            <a:off x="9897239" y="3212852"/>
            <a:ext cx="73948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600" noProof="0" dirty="0"/>
              <a:t>VLMs achieves success in downstream tasks: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6A7AFCC-9B8C-D1EA-3C35-E1756E6A1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50" y="2981696"/>
            <a:ext cx="8577914" cy="5672738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6AD7208B-A201-308C-B827-8EFDDD834D87}"/>
              </a:ext>
            </a:extLst>
          </p:cNvPr>
          <p:cNvSpPr/>
          <p:nvPr/>
        </p:nvSpPr>
        <p:spPr>
          <a:xfrm rot="16200000">
            <a:off x="2135831" y="8635911"/>
            <a:ext cx="583128" cy="943371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9" name="Image 18" descr="Une image contenant texte, nourriture&#10;&#10;Le contenu généré par l’IA peut être incorrect.">
            <a:extLst>
              <a:ext uri="{FF2B5EF4-FFF2-40B4-BE49-F238E27FC236}">
                <a16:creationId xmlns:a16="http://schemas.microsoft.com/office/drawing/2014/main" id="{A87BEE3E-6F94-ADD2-B44D-27880E6AA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927" y="6757231"/>
            <a:ext cx="8347364" cy="2462472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CA805E76-090E-C53A-0E95-37E3C43916F9}"/>
              </a:ext>
            </a:extLst>
          </p:cNvPr>
          <p:cNvSpPr txBox="1"/>
          <p:nvPr/>
        </p:nvSpPr>
        <p:spPr>
          <a:xfrm>
            <a:off x="2667000" y="8784432"/>
            <a:ext cx="509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noProof="0" dirty="0"/>
              <a:t>Contrastive learning</a:t>
            </a:r>
          </a:p>
        </p:txBody>
      </p:sp>
    </p:spTree>
    <p:extLst>
      <p:ext uri="{BB962C8B-B14F-4D97-AF65-F5344CB8AC3E}">
        <p14:creationId xmlns:p14="http://schemas.microsoft.com/office/powerpoint/2010/main" val="2070192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71F6D-465A-F995-4D30-AD3BC2B94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9A0ADF-21B6-F44E-CDA4-34B6092F0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Probabilistic pairwise contrastive loss (PPCL)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2D1AE8-D7F7-6E25-015B-1CC626A1E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20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3D37738-403C-27E6-DBF5-FC94701D1ACE}"/>
              </a:ext>
            </a:extLst>
          </p:cNvPr>
          <p:cNvSpPr txBox="1"/>
          <p:nvPr/>
        </p:nvSpPr>
        <p:spPr>
          <a:xfrm>
            <a:off x="936832" y="2984999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Let define,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52A6B9C9-47A5-4764-4665-E3ED150FA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3684" y="3064332"/>
            <a:ext cx="6830494" cy="4530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7572E6F-C6B9-C666-5CA1-65B3FFA4CBD9}"/>
              </a:ext>
            </a:extLst>
          </p:cNvPr>
          <p:cNvSpPr txBox="1"/>
          <p:nvPr/>
        </p:nvSpPr>
        <p:spPr>
          <a:xfrm>
            <a:off x="950084" y="1994184"/>
            <a:ext cx="16652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GOAL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Compute the loss between the text distribution and the image distributio</a:t>
            </a:r>
            <a:r>
              <a:rPr lang="en-US" sz="3200" noProof="0" dirty="0">
                <a:solidFill>
                  <a:srgbClr val="0E0E0E"/>
                </a:solidFill>
              </a:rPr>
              <a:t>n.</a:t>
            </a:r>
            <a:endParaRPr lang="en-US" sz="3200" noProof="0" dirty="0">
              <a:solidFill>
                <a:srgbClr val="0E0E0E"/>
              </a:solidFill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C069DF94-BAFA-D0F1-6ED8-5FDDB6BD2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9757" b="-19612"/>
          <a:stretch/>
        </p:blipFill>
        <p:spPr>
          <a:xfrm>
            <a:off x="2133600" y="4079995"/>
            <a:ext cx="12003916" cy="6607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A2FE83-27F0-4D40-C274-F66ECA4B6ED3}"/>
              </a:ext>
            </a:extLst>
          </p:cNvPr>
          <p:cNvSpPr txBox="1"/>
          <p:nvPr/>
        </p:nvSpPr>
        <p:spPr>
          <a:xfrm>
            <a:off x="950084" y="4088536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Then,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030868-1958-0E27-6C19-DE7D8654E0BA}"/>
              </a:ext>
            </a:extLst>
          </p:cNvPr>
          <p:cNvSpPr txBox="1"/>
          <p:nvPr/>
        </p:nvSpPr>
        <p:spPr>
          <a:xfrm>
            <a:off x="14188626" y="4079995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>
                <a:effectLst/>
              </a:rPr>
              <a:t>(1)</a:t>
            </a: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1D2E475A-0758-DD5B-3A7A-98D32B9B6632}"/>
              </a:ext>
            </a:extLst>
          </p:cNvPr>
          <p:cNvSpPr/>
          <p:nvPr/>
        </p:nvSpPr>
        <p:spPr>
          <a:xfrm>
            <a:off x="4150484" y="5220803"/>
            <a:ext cx="10251316" cy="1903898"/>
          </a:xfrm>
          <a:prstGeom prst="roundRect">
            <a:avLst>
              <a:gd name="adj" fmla="val 10196"/>
            </a:avLst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noProof="0" dirty="0">
                <a:solidFill>
                  <a:srgbClr val="0070C0"/>
                </a:solidFill>
              </a:rPr>
              <a:t>For stability and alignment with contrastive learning we want to reformulate to a cosine similarity   </a:t>
            </a:r>
            <a:endParaRPr lang="en-US" sz="3600" noProof="0" dirty="0">
              <a:solidFill>
                <a:srgbClr val="0070C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E325EC6-5BAE-4BE7-51C8-5BC7CD450EE2}"/>
              </a:ext>
            </a:extLst>
          </p:cNvPr>
          <p:cNvSpPr txBox="1"/>
          <p:nvPr/>
        </p:nvSpPr>
        <p:spPr>
          <a:xfrm>
            <a:off x="9894300" y="3009847"/>
            <a:ext cx="7136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</a:t>
            </a:r>
            <a:r>
              <a:rPr lang="en-US" sz="3200" noProof="0" dirty="0" err="1"/>
              <a:t>ith</a:t>
            </a:r>
            <a:r>
              <a:rPr lang="en-US" sz="3200" noProof="0" dirty="0"/>
              <a:t> diagonal covariance matrices.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44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73C76-E2A6-4C8A-977A-97A963236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77C549-034C-913C-49C2-6CFACF76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Probabilistic pairwise contrastive loss (PPCL)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41585CE-E4BF-C72E-0AD7-DA4F3386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21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4404DE1-EEC2-0084-0201-25975C83919E}"/>
              </a:ext>
            </a:extLst>
          </p:cNvPr>
          <p:cNvSpPr txBox="1"/>
          <p:nvPr/>
        </p:nvSpPr>
        <p:spPr>
          <a:xfrm>
            <a:off x="936832" y="2984999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Let define,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9D8F78F3-8678-1640-DB69-EA2E047DD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3684" y="3064332"/>
            <a:ext cx="6830494" cy="4530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09FB300-80F2-AA88-3C28-B89DBB06A3B0}"/>
              </a:ext>
            </a:extLst>
          </p:cNvPr>
          <p:cNvSpPr txBox="1"/>
          <p:nvPr/>
        </p:nvSpPr>
        <p:spPr>
          <a:xfrm>
            <a:off x="950084" y="1994184"/>
            <a:ext cx="16652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GOAL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Compute the loss between the text distribution and the image distributio</a:t>
            </a:r>
            <a:r>
              <a:rPr lang="en-US" sz="3200" noProof="0" dirty="0">
                <a:solidFill>
                  <a:srgbClr val="0E0E0E"/>
                </a:solidFill>
              </a:rPr>
              <a:t>n.</a:t>
            </a:r>
            <a:endParaRPr lang="en-US" sz="3200" noProof="0" dirty="0">
              <a:solidFill>
                <a:srgbClr val="0E0E0E"/>
              </a:solidFill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CDB6C4D7-54BC-6632-A166-789F43EF7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9757" b="-19612"/>
          <a:stretch/>
        </p:blipFill>
        <p:spPr>
          <a:xfrm>
            <a:off x="2133600" y="4079995"/>
            <a:ext cx="12003916" cy="6607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82D9D5A-9E87-0B02-1EFB-F0EDD06B060B}"/>
              </a:ext>
            </a:extLst>
          </p:cNvPr>
          <p:cNvSpPr txBox="1"/>
          <p:nvPr/>
        </p:nvSpPr>
        <p:spPr>
          <a:xfrm>
            <a:off x="950084" y="4088536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Then,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B712470-2A82-BB4C-D628-5DC0359F4132}"/>
              </a:ext>
            </a:extLst>
          </p:cNvPr>
          <p:cNvSpPr txBox="1"/>
          <p:nvPr/>
        </p:nvSpPr>
        <p:spPr>
          <a:xfrm>
            <a:off x="14188626" y="4079995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>
                <a:effectLst/>
              </a:rPr>
              <a:t>(1)</a:t>
            </a: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6788EDA-D40B-B981-9AA4-E038518571BA}"/>
              </a:ext>
            </a:extLst>
          </p:cNvPr>
          <p:cNvSpPr txBox="1"/>
          <p:nvPr/>
        </p:nvSpPr>
        <p:spPr>
          <a:xfrm>
            <a:off x="979901" y="5303405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Also,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1BC4E650-F784-50EE-65EA-05EC8A379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33600" y="5298435"/>
            <a:ext cx="9723120" cy="5524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FC7E956-0696-1FF5-A83A-38C44C0CC4AA}"/>
              </a:ext>
            </a:extLst>
          </p:cNvPr>
          <p:cNvSpPr txBox="1"/>
          <p:nvPr/>
        </p:nvSpPr>
        <p:spPr>
          <a:xfrm>
            <a:off x="11935716" y="5303405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>
                <a:effectLst/>
              </a:rPr>
              <a:t>(2)</a:t>
            </a: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DFA8DCD-E81A-B7BF-0634-11BD5653CE06}"/>
              </a:ext>
            </a:extLst>
          </p:cNvPr>
          <p:cNvSpPr txBox="1"/>
          <p:nvPr/>
        </p:nvSpPr>
        <p:spPr>
          <a:xfrm>
            <a:off x="12673102" y="5306554"/>
            <a:ext cx="61482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with     and      L2-normalized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CF074EFF-F428-2013-D79C-AFB09FD362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56186" b="9155"/>
          <a:stretch/>
        </p:blipFill>
        <p:spPr>
          <a:xfrm>
            <a:off x="13621988" y="5413339"/>
            <a:ext cx="566638" cy="352461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FC578406-D8D0-7A6E-96C6-7C15F20E2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8275"/>
          <a:stretch/>
        </p:blipFill>
        <p:spPr>
          <a:xfrm>
            <a:off x="14859001" y="5413339"/>
            <a:ext cx="566638" cy="40740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C1FDAB01-2B6D-FCA2-DD3F-2E4C3A9A5519}"/>
              </a:ext>
            </a:extLst>
          </p:cNvPr>
          <p:cNvSpPr txBox="1"/>
          <p:nvPr/>
        </p:nvSpPr>
        <p:spPr>
          <a:xfrm>
            <a:off x="9894300" y="3009847"/>
            <a:ext cx="7136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</a:t>
            </a:r>
            <a:r>
              <a:rPr lang="en-US" sz="3200" noProof="0" dirty="0" err="1"/>
              <a:t>ith</a:t>
            </a:r>
            <a:r>
              <a:rPr lang="en-US" sz="3200" noProof="0" dirty="0"/>
              <a:t> diagonal covariance matrices.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020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125FD-1682-2914-AB4A-DA4B9A082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701CA2-D462-C3B9-0AFB-ECBB54540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Probabilistic pairwise contrastive loss (PPCL)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970805-9933-66D9-19C1-1F9F8483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22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56ADE70-291C-29CE-42B3-66C6C5FC19BB}"/>
              </a:ext>
            </a:extLst>
          </p:cNvPr>
          <p:cNvSpPr txBox="1"/>
          <p:nvPr/>
        </p:nvSpPr>
        <p:spPr>
          <a:xfrm>
            <a:off x="936832" y="2984999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Let define,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1B7596A3-C02A-F271-F5BE-0D772A5FC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3684" y="3064332"/>
            <a:ext cx="6830494" cy="4530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FC63FC3-1B7F-799C-8688-8EA59F42F0CB}"/>
              </a:ext>
            </a:extLst>
          </p:cNvPr>
          <p:cNvSpPr txBox="1"/>
          <p:nvPr/>
        </p:nvSpPr>
        <p:spPr>
          <a:xfrm>
            <a:off x="950084" y="1994184"/>
            <a:ext cx="16652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GOAL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Compute the loss between the text distribution and the image distributio</a:t>
            </a:r>
            <a:r>
              <a:rPr lang="en-US" sz="3200" noProof="0" dirty="0">
                <a:solidFill>
                  <a:srgbClr val="0E0E0E"/>
                </a:solidFill>
              </a:rPr>
              <a:t>n.</a:t>
            </a:r>
            <a:endParaRPr lang="en-US" sz="3200" noProof="0" dirty="0">
              <a:solidFill>
                <a:srgbClr val="0E0E0E"/>
              </a:solidFill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64B85777-43FF-34BF-BBB4-F1DE21424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9757" b="-19612"/>
          <a:stretch/>
        </p:blipFill>
        <p:spPr>
          <a:xfrm>
            <a:off x="2133600" y="4079995"/>
            <a:ext cx="12003916" cy="6607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790EF7F-48C9-4B33-2F33-598533A7C350}"/>
              </a:ext>
            </a:extLst>
          </p:cNvPr>
          <p:cNvSpPr txBox="1"/>
          <p:nvPr/>
        </p:nvSpPr>
        <p:spPr>
          <a:xfrm>
            <a:off x="950084" y="4088536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Then,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8141521-893F-5881-5E24-6C289603DB6C}"/>
              </a:ext>
            </a:extLst>
          </p:cNvPr>
          <p:cNvSpPr txBox="1"/>
          <p:nvPr/>
        </p:nvSpPr>
        <p:spPr>
          <a:xfrm>
            <a:off x="14188626" y="4079995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>
                <a:effectLst/>
              </a:rPr>
              <a:t>(1)</a:t>
            </a: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785153A-DC3C-4DC5-51D5-5363A582590E}"/>
              </a:ext>
            </a:extLst>
          </p:cNvPr>
          <p:cNvSpPr txBox="1"/>
          <p:nvPr/>
        </p:nvSpPr>
        <p:spPr>
          <a:xfrm>
            <a:off x="979901" y="5303405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Also,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28FA856-069E-E094-22AA-21679681B7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33600" y="5298435"/>
            <a:ext cx="9723120" cy="5524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BF94898-D528-7DB3-7150-8F7FAF23D4BD}"/>
              </a:ext>
            </a:extLst>
          </p:cNvPr>
          <p:cNvSpPr txBox="1"/>
          <p:nvPr/>
        </p:nvSpPr>
        <p:spPr>
          <a:xfrm>
            <a:off x="11935716" y="5303405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>
                <a:effectLst/>
              </a:rPr>
              <a:t>(2)</a:t>
            </a: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FCC289B-4876-1019-699C-B4D14BAF3E02}"/>
              </a:ext>
            </a:extLst>
          </p:cNvPr>
          <p:cNvSpPr txBox="1"/>
          <p:nvPr/>
        </p:nvSpPr>
        <p:spPr>
          <a:xfrm>
            <a:off x="979901" y="6518274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Then, 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11A668B-CF2D-6214-4834-C9AFF5B7C92C}"/>
              </a:ext>
            </a:extLst>
          </p:cNvPr>
          <p:cNvSpPr txBox="1"/>
          <p:nvPr/>
        </p:nvSpPr>
        <p:spPr>
          <a:xfrm>
            <a:off x="12673102" y="5306554"/>
            <a:ext cx="61482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with     and      L2-normalized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E2CC4AA7-A304-7267-E7C5-5560CE5AEC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56186" b="9155"/>
          <a:stretch/>
        </p:blipFill>
        <p:spPr>
          <a:xfrm>
            <a:off x="13621988" y="5413339"/>
            <a:ext cx="566638" cy="352461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F9AB5C93-DA17-D42D-CF7B-985A7D7F24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8275"/>
          <a:stretch/>
        </p:blipFill>
        <p:spPr>
          <a:xfrm>
            <a:off x="14859001" y="5413339"/>
            <a:ext cx="566638" cy="407402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899F3920-9A6F-972E-022F-7FB1EC657C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04515" y="6210300"/>
            <a:ext cx="3724098" cy="101566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DC70421-68A4-6F64-609E-27047B8F5F4E}"/>
              </a:ext>
            </a:extLst>
          </p:cNvPr>
          <p:cNvSpPr txBox="1"/>
          <p:nvPr/>
        </p:nvSpPr>
        <p:spPr>
          <a:xfrm>
            <a:off x="6170927" y="6518274"/>
            <a:ext cx="111371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describe a cosine similarity so we will consider    </a:t>
            </a:r>
            <a:r>
              <a:rPr lang="en-US" sz="3200" noProof="0" dirty="0"/>
              <a:t>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23" name="Graphique 22">
            <a:extLst>
              <a:ext uri="{FF2B5EF4-FFF2-40B4-BE49-F238E27FC236}">
                <a16:creationId xmlns:a16="http://schemas.microsoft.com/office/drawing/2014/main" id="{2127BA2B-818F-CA31-8B4B-0277221067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71840"/>
          <a:stretch/>
        </p:blipFill>
        <p:spPr>
          <a:xfrm>
            <a:off x="6170927" y="7533937"/>
            <a:ext cx="4480782" cy="1015663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C6D858D-37AB-0C1F-8C25-49836846F80C}"/>
              </a:ext>
            </a:extLst>
          </p:cNvPr>
          <p:cNvSpPr txBox="1"/>
          <p:nvPr/>
        </p:nvSpPr>
        <p:spPr>
          <a:xfrm>
            <a:off x="9894300" y="3009847"/>
            <a:ext cx="7136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</a:t>
            </a:r>
            <a:r>
              <a:rPr lang="en-US" sz="3200" noProof="0" dirty="0" err="1"/>
              <a:t>ith</a:t>
            </a:r>
            <a:r>
              <a:rPr lang="en-US" sz="3200" noProof="0" dirty="0"/>
              <a:t> diagonal covariance matrices.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18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2BFD3-D612-46BC-FD82-385CD3216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2F3293-F3DF-0DA0-2378-54D548088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Probabilistic pairwise contrastive loss (PPCL)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C2B837E-AC48-4CC0-1919-859A9E4E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23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98CEF80-2988-1BA2-BB83-CF94E6EF37E0}"/>
              </a:ext>
            </a:extLst>
          </p:cNvPr>
          <p:cNvSpPr txBox="1"/>
          <p:nvPr/>
        </p:nvSpPr>
        <p:spPr>
          <a:xfrm>
            <a:off x="936832" y="2984999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Let define,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E2506FFC-7D5F-B049-A2FE-9A29F3933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3684" y="3064332"/>
            <a:ext cx="6830494" cy="4530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C779F66-98CA-0C90-C93E-48E5B3E48562}"/>
              </a:ext>
            </a:extLst>
          </p:cNvPr>
          <p:cNvSpPr txBox="1"/>
          <p:nvPr/>
        </p:nvSpPr>
        <p:spPr>
          <a:xfrm>
            <a:off x="950084" y="1994184"/>
            <a:ext cx="16652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GOAL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Compute the loss between the text distribution and the image distributio</a:t>
            </a:r>
            <a:r>
              <a:rPr lang="en-US" sz="3200" noProof="0" dirty="0">
                <a:solidFill>
                  <a:srgbClr val="0E0E0E"/>
                </a:solidFill>
              </a:rPr>
              <a:t>n.</a:t>
            </a:r>
            <a:endParaRPr lang="en-US" sz="3200" noProof="0" dirty="0">
              <a:solidFill>
                <a:srgbClr val="0E0E0E"/>
              </a:solidFill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7C15D408-73E9-32B8-4197-A4CB1643E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9757" b="-19612"/>
          <a:stretch/>
        </p:blipFill>
        <p:spPr>
          <a:xfrm>
            <a:off x="2133600" y="4079995"/>
            <a:ext cx="12003916" cy="6607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21881C1-C94C-BC8F-2C34-AF9DA5DE38C7}"/>
              </a:ext>
            </a:extLst>
          </p:cNvPr>
          <p:cNvSpPr txBox="1"/>
          <p:nvPr/>
        </p:nvSpPr>
        <p:spPr>
          <a:xfrm>
            <a:off x="950084" y="4088536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Then,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291DF3B-63A3-DD76-7DDD-BD6EC0C16F0D}"/>
              </a:ext>
            </a:extLst>
          </p:cNvPr>
          <p:cNvSpPr txBox="1"/>
          <p:nvPr/>
        </p:nvSpPr>
        <p:spPr>
          <a:xfrm>
            <a:off x="14188626" y="4079995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>
                <a:effectLst/>
              </a:rPr>
              <a:t>(1)</a:t>
            </a: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DF89C8-CCB8-41B5-47BF-DCC0C9BD6008}"/>
              </a:ext>
            </a:extLst>
          </p:cNvPr>
          <p:cNvSpPr txBox="1"/>
          <p:nvPr/>
        </p:nvSpPr>
        <p:spPr>
          <a:xfrm>
            <a:off x="979901" y="5303405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Also,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470DE812-8977-F354-8E8E-182830A29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33600" y="5298435"/>
            <a:ext cx="9723120" cy="5524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880D0BF-6B66-C016-CBB8-9E5B2A60AF76}"/>
              </a:ext>
            </a:extLst>
          </p:cNvPr>
          <p:cNvSpPr txBox="1"/>
          <p:nvPr/>
        </p:nvSpPr>
        <p:spPr>
          <a:xfrm>
            <a:off x="11935716" y="5303405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>
                <a:effectLst/>
              </a:rPr>
              <a:t>(2)</a:t>
            </a: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EB41554-C0E5-8E65-5114-01AFC0DBC8D4}"/>
              </a:ext>
            </a:extLst>
          </p:cNvPr>
          <p:cNvSpPr txBox="1"/>
          <p:nvPr/>
        </p:nvSpPr>
        <p:spPr>
          <a:xfrm>
            <a:off x="1058896" y="6319068"/>
            <a:ext cx="56467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So, by combining (1) and (2),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682C8501-652E-3AB0-1417-5C28335C9F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90146" y="7154784"/>
            <a:ext cx="15912054" cy="101566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E140697-56FE-D4B7-EE8C-6C7942912923}"/>
              </a:ext>
            </a:extLst>
          </p:cNvPr>
          <p:cNvSpPr txBox="1"/>
          <p:nvPr/>
        </p:nvSpPr>
        <p:spPr>
          <a:xfrm>
            <a:off x="9894300" y="3009847"/>
            <a:ext cx="7136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</a:t>
            </a:r>
            <a:r>
              <a:rPr lang="en-US" sz="3200" noProof="0" dirty="0" err="1"/>
              <a:t>ith</a:t>
            </a:r>
            <a:r>
              <a:rPr lang="en-US" sz="3200" noProof="0" dirty="0"/>
              <a:t> diagonal covariance matrices.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C81F55A-E153-0EE2-7143-1D70B1CC95EA}"/>
              </a:ext>
            </a:extLst>
          </p:cNvPr>
          <p:cNvSpPr txBox="1"/>
          <p:nvPr/>
        </p:nvSpPr>
        <p:spPr>
          <a:xfrm>
            <a:off x="12673102" y="5306554"/>
            <a:ext cx="61482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with     and      L2-normalized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9D82DDA2-68F0-DBE7-DB2D-9BD1B21AD2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r="56186" b="9155"/>
          <a:stretch/>
        </p:blipFill>
        <p:spPr>
          <a:xfrm>
            <a:off x="13621988" y="5413339"/>
            <a:ext cx="566638" cy="352461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213CED39-902D-A6C7-784F-AC8FD2E6DC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8275"/>
          <a:stretch/>
        </p:blipFill>
        <p:spPr>
          <a:xfrm>
            <a:off x="14859001" y="5413339"/>
            <a:ext cx="566638" cy="40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55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CA5BE-CE62-7FAC-3EAD-5E5449C64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E40687-85EA-F221-C5D1-512B30B4A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Probabilistic pairwise contrastive loss (PPCL)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E31329D-A1E3-B068-1B11-FFB0802DB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24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A433BC4-2FF9-9D87-74BA-340E172E1097}"/>
              </a:ext>
            </a:extLst>
          </p:cNvPr>
          <p:cNvSpPr txBox="1"/>
          <p:nvPr/>
        </p:nvSpPr>
        <p:spPr>
          <a:xfrm>
            <a:off x="936832" y="2984999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Let define,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210A5819-D6CD-7AC3-7CFF-5E36B18B1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3684" y="3064332"/>
            <a:ext cx="6830494" cy="4530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7030F05-D9F7-1322-D2B9-F24C0C23B31C}"/>
              </a:ext>
            </a:extLst>
          </p:cNvPr>
          <p:cNvSpPr txBox="1"/>
          <p:nvPr/>
        </p:nvSpPr>
        <p:spPr>
          <a:xfrm>
            <a:off x="950084" y="1994184"/>
            <a:ext cx="16652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GOAL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Compute the loss between the text distribution and the image distributio</a:t>
            </a:r>
            <a:r>
              <a:rPr lang="en-US" sz="3200" noProof="0" dirty="0">
                <a:solidFill>
                  <a:srgbClr val="0E0E0E"/>
                </a:solidFill>
              </a:rPr>
              <a:t>n.</a:t>
            </a:r>
            <a:endParaRPr lang="en-US" sz="3200" noProof="0" dirty="0">
              <a:solidFill>
                <a:srgbClr val="0E0E0E"/>
              </a:solidFill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A14BB123-B6BD-AC8B-2972-DB9BF8935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9757" b="-19612"/>
          <a:stretch/>
        </p:blipFill>
        <p:spPr>
          <a:xfrm>
            <a:off x="2133600" y="4079995"/>
            <a:ext cx="12003916" cy="6607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DB5C00C-A479-8BE8-EC4C-EB6FD99384B6}"/>
              </a:ext>
            </a:extLst>
          </p:cNvPr>
          <p:cNvSpPr txBox="1"/>
          <p:nvPr/>
        </p:nvSpPr>
        <p:spPr>
          <a:xfrm>
            <a:off x="950084" y="4088536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Then,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F391BF2-F7CF-02CD-391D-FC376BFCF5F6}"/>
              </a:ext>
            </a:extLst>
          </p:cNvPr>
          <p:cNvSpPr txBox="1"/>
          <p:nvPr/>
        </p:nvSpPr>
        <p:spPr>
          <a:xfrm>
            <a:off x="14188626" y="4079995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>
                <a:effectLst/>
              </a:rPr>
              <a:t>(1)</a:t>
            </a: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82B7B2-AC53-25FC-2D66-711335B6D6BE}"/>
              </a:ext>
            </a:extLst>
          </p:cNvPr>
          <p:cNvSpPr txBox="1"/>
          <p:nvPr/>
        </p:nvSpPr>
        <p:spPr>
          <a:xfrm>
            <a:off x="979901" y="5303405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Also,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FD6E2C2-AED6-DD7B-3F1A-93704439F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33600" y="5298435"/>
            <a:ext cx="9723120" cy="5524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BFC8FF2-7596-FEF9-A5D0-4D6218A49D15}"/>
              </a:ext>
            </a:extLst>
          </p:cNvPr>
          <p:cNvSpPr txBox="1"/>
          <p:nvPr/>
        </p:nvSpPr>
        <p:spPr>
          <a:xfrm>
            <a:off x="11935716" y="5303405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>
                <a:effectLst/>
              </a:rPr>
              <a:t>(2)</a:t>
            </a: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BA24693-367C-9431-8DE5-BFD1197D410D}"/>
              </a:ext>
            </a:extLst>
          </p:cNvPr>
          <p:cNvSpPr txBox="1"/>
          <p:nvPr/>
        </p:nvSpPr>
        <p:spPr>
          <a:xfrm>
            <a:off x="1058896" y="6319068"/>
            <a:ext cx="56467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So, by combining (1) and (2),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3972CF08-E6C9-0AC6-4DEF-2CA53D3A2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90146" y="7154784"/>
            <a:ext cx="15912054" cy="101566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1EC0308-B735-DFF3-66DF-522E87B782C3}"/>
              </a:ext>
            </a:extLst>
          </p:cNvPr>
          <p:cNvSpPr txBox="1"/>
          <p:nvPr/>
        </p:nvSpPr>
        <p:spPr>
          <a:xfrm>
            <a:off x="1145035" y="8638630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Finally,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0191C59-FEFE-21E6-B773-6D4788E78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33343" y="8322763"/>
            <a:ext cx="7421313" cy="115158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75AD6B1-1399-781B-D353-8DC713197895}"/>
              </a:ext>
            </a:extLst>
          </p:cNvPr>
          <p:cNvSpPr txBox="1"/>
          <p:nvPr/>
        </p:nvSpPr>
        <p:spPr>
          <a:xfrm>
            <a:off x="12877847" y="8733067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>
                <a:effectLst/>
              </a:rPr>
              <a:t>(3)</a:t>
            </a: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EA7DD8F-D6EF-9757-634E-6C28D95A0DAD}"/>
              </a:ext>
            </a:extLst>
          </p:cNvPr>
          <p:cNvSpPr txBox="1"/>
          <p:nvPr/>
        </p:nvSpPr>
        <p:spPr>
          <a:xfrm>
            <a:off x="9894300" y="3009847"/>
            <a:ext cx="7136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</a:t>
            </a:r>
            <a:r>
              <a:rPr lang="en-US" sz="3200" noProof="0" dirty="0" err="1"/>
              <a:t>ith</a:t>
            </a:r>
            <a:r>
              <a:rPr lang="en-US" sz="3200" noProof="0" dirty="0"/>
              <a:t> diagonal covariance matrices.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5E7563C-D7CD-509A-59A4-ED03EBD9F076}"/>
              </a:ext>
            </a:extLst>
          </p:cNvPr>
          <p:cNvSpPr txBox="1"/>
          <p:nvPr/>
        </p:nvSpPr>
        <p:spPr>
          <a:xfrm>
            <a:off x="12673102" y="5306554"/>
            <a:ext cx="61482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with     and      L2-normalized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01283710-CAC6-9540-71B7-031EA1FB0D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56186" b="9155"/>
          <a:stretch/>
        </p:blipFill>
        <p:spPr>
          <a:xfrm>
            <a:off x="13621988" y="5413339"/>
            <a:ext cx="566638" cy="352461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8D40E960-6174-2144-363B-EBF57F2FE7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58275"/>
          <a:stretch/>
        </p:blipFill>
        <p:spPr>
          <a:xfrm>
            <a:off x="14859001" y="5413339"/>
            <a:ext cx="566638" cy="40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81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4FBEA-3DB0-48E5-7C15-7526B3906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621F47-5DFC-CEE1-6A1A-10D9A5B8D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Probabilistic pairwise contrastive loss (PPCL)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5E73264-34EB-0DFB-C91D-630AA7333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25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7A57AB-D3C1-65A4-9E76-A453D081462F}"/>
              </a:ext>
            </a:extLst>
          </p:cNvPr>
          <p:cNvSpPr txBox="1"/>
          <p:nvPr/>
        </p:nvSpPr>
        <p:spPr>
          <a:xfrm>
            <a:off x="950084" y="1994184"/>
            <a:ext cx="16652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GOAL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Compute the loss between the text distribution and the image distributio</a:t>
            </a:r>
            <a:r>
              <a:rPr lang="en-US" sz="3200" noProof="0" dirty="0">
                <a:solidFill>
                  <a:srgbClr val="0E0E0E"/>
                </a:solidFill>
              </a:rPr>
              <a:t>n.</a:t>
            </a:r>
            <a:endParaRPr lang="en-US" sz="3200" noProof="0" dirty="0">
              <a:solidFill>
                <a:srgbClr val="0E0E0E"/>
              </a:solidFill>
              <a:effectLst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BB383BB-01E2-E7E9-37DC-C7438645D34E}"/>
                  </a:ext>
                </a:extLst>
              </p:cNvPr>
              <p:cNvSpPr txBox="1"/>
              <p:nvPr/>
            </p:nvSpPr>
            <p:spPr>
              <a:xfrm>
                <a:off x="950084" y="2748236"/>
                <a:ext cx="1634731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noProof="0" dirty="0"/>
                  <a:t>Also, for stability and flexibility we consider with </a:t>
                </a:r>
                <a14:m>
                  <m:oMath xmlns:m="http://schemas.openxmlformats.org/officeDocument/2006/math">
                    <m:r>
                      <a:rPr lang="fr-FR" sz="3200" b="0" i="1" noProof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3200" noProof="0" dirty="0"/>
                  <a:t> and </a:t>
                </a:r>
                <a14:m>
                  <m:oMath xmlns:m="http://schemas.openxmlformats.org/officeDocument/2006/math">
                    <m:r>
                      <a:rPr lang="fr-FR" sz="3200" b="0" i="1" noProof="0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200" noProof="0" dirty="0"/>
                  <a:t> being learnable scalars:  </a:t>
                </a:r>
                <a:endParaRPr lang="en-US" sz="3200" noProof="0" dirty="0">
                  <a:effectLst/>
                </a:endParaRPr>
              </a:p>
              <a:p>
                <a:pPr indent="-342900"/>
                <a:endParaRPr lang="en-US" sz="2800" noProof="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BB383BB-01E2-E7E9-37DC-C7438645D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84" y="2748236"/>
                <a:ext cx="16347316" cy="1015663"/>
              </a:xfrm>
              <a:prstGeom prst="rect">
                <a:avLst/>
              </a:prstGeom>
              <a:blipFill>
                <a:blip r:embed="rId3"/>
                <a:stretch>
                  <a:fillRect l="-931" t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que 13">
            <a:extLst>
              <a:ext uri="{FF2B5EF4-FFF2-40B4-BE49-F238E27FC236}">
                <a16:creationId xmlns:a16="http://schemas.microsoft.com/office/drawing/2014/main" id="{6F6C7C86-FF11-35D6-6FC5-1B87CC554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5693" y="3427198"/>
            <a:ext cx="7096614" cy="67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67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6E163-007C-75A7-7646-CC79AFDA0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083027-97A6-7464-8E6F-1FAEAD1F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Probabilistic pairwise contrastive loss (PPCL)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AD86599-87B5-BE75-EBA8-A583BBAA3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26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10F0679-246B-EB7A-9E99-2937F9487256}"/>
              </a:ext>
            </a:extLst>
          </p:cNvPr>
          <p:cNvSpPr txBox="1"/>
          <p:nvPr/>
        </p:nvSpPr>
        <p:spPr>
          <a:xfrm>
            <a:off x="950084" y="1994184"/>
            <a:ext cx="16652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GOAL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Compute the loss between the text distribution and the image distributio</a:t>
            </a:r>
            <a:r>
              <a:rPr lang="en-US" sz="3200" noProof="0" dirty="0">
                <a:solidFill>
                  <a:srgbClr val="0E0E0E"/>
                </a:solidFill>
              </a:rPr>
              <a:t>n.</a:t>
            </a:r>
            <a:endParaRPr lang="en-US" sz="3200" noProof="0" dirty="0">
              <a:solidFill>
                <a:srgbClr val="0E0E0E"/>
              </a:solidFill>
              <a:effectLst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38AA0AC-B533-EC7B-AAF0-2EA271CB2B25}"/>
                  </a:ext>
                </a:extLst>
              </p:cNvPr>
              <p:cNvSpPr txBox="1"/>
              <p:nvPr/>
            </p:nvSpPr>
            <p:spPr>
              <a:xfrm>
                <a:off x="950084" y="2748236"/>
                <a:ext cx="1634731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noProof="0" dirty="0"/>
                  <a:t>Also, for stability and flexibility we consider with </a:t>
                </a:r>
                <a14:m>
                  <m:oMath xmlns:m="http://schemas.openxmlformats.org/officeDocument/2006/math">
                    <m:r>
                      <a:rPr lang="fr-FR" sz="3200" b="0" i="1" noProof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3200" noProof="0" dirty="0"/>
                  <a:t> and </a:t>
                </a:r>
                <a14:m>
                  <m:oMath xmlns:m="http://schemas.openxmlformats.org/officeDocument/2006/math">
                    <m:r>
                      <a:rPr lang="fr-FR" sz="3200" b="0" i="1" noProof="0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200" noProof="0" dirty="0"/>
                  <a:t> being learnable scalars:  </a:t>
                </a:r>
                <a:endParaRPr lang="en-US" sz="3200" noProof="0" dirty="0">
                  <a:effectLst/>
                </a:endParaRPr>
              </a:p>
              <a:p>
                <a:pPr indent="-342900"/>
                <a:endParaRPr lang="en-US" sz="2800" noProof="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38AA0AC-B533-EC7B-AAF0-2EA271CB2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84" y="2748236"/>
                <a:ext cx="16347316" cy="1015663"/>
              </a:xfrm>
              <a:prstGeom prst="rect">
                <a:avLst/>
              </a:prstGeom>
              <a:blipFill>
                <a:blip r:embed="rId3"/>
                <a:stretch>
                  <a:fillRect l="-931" t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que 13">
            <a:extLst>
              <a:ext uri="{FF2B5EF4-FFF2-40B4-BE49-F238E27FC236}">
                <a16:creationId xmlns:a16="http://schemas.microsoft.com/office/drawing/2014/main" id="{22EFAD35-ACF9-805A-23B7-B5B377E7A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5693" y="3427198"/>
            <a:ext cx="7096614" cy="673401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CFF4DD55-88ED-AA9A-5B6D-7EFEC13F5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354"/>
          <a:stretch/>
        </p:blipFill>
        <p:spPr>
          <a:xfrm>
            <a:off x="3995604" y="4438190"/>
            <a:ext cx="4071838" cy="5554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95138E8-CC2B-A6B8-E6E7-E5F7B936E1DB}"/>
              </a:ext>
            </a:extLst>
          </p:cNvPr>
          <p:cNvSpPr txBox="1"/>
          <p:nvPr/>
        </p:nvSpPr>
        <p:spPr>
          <a:xfrm>
            <a:off x="961807" y="4426867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By construction,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89A8EE5-5531-76F5-AFA2-F6AF6FA37C72}"/>
              </a:ext>
            </a:extLst>
          </p:cNvPr>
          <p:cNvSpPr txBox="1"/>
          <p:nvPr/>
        </p:nvSpPr>
        <p:spPr>
          <a:xfrm>
            <a:off x="11734800" y="4485831"/>
            <a:ext cx="76341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</a:t>
            </a:r>
            <a:r>
              <a:rPr lang="en-US" sz="3200" noProof="0" dirty="0" err="1"/>
              <a:t>ith</a:t>
            </a:r>
            <a:r>
              <a:rPr lang="en-US" sz="3200" noProof="0" dirty="0"/>
              <a:t> diagonal covariance matrices.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C6B2E95C-CE91-2AEB-1549-1CB6BDB00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5093" t="-33597"/>
          <a:stretch/>
        </p:blipFill>
        <p:spPr>
          <a:xfrm>
            <a:off x="8059560" y="4255604"/>
            <a:ext cx="3683122" cy="73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15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A8DFA-A105-E3CA-49C0-4D893DDB0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A17CBC-3B1B-D2FA-6DA4-9E33D7E5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Probabilistic pairwise contrastive loss (PPCL)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C9FB20-7021-10D4-FFFC-08A2BE6A2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27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A58EFD5-041C-3789-4C2D-628E70B569DC}"/>
              </a:ext>
            </a:extLst>
          </p:cNvPr>
          <p:cNvSpPr txBox="1"/>
          <p:nvPr/>
        </p:nvSpPr>
        <p:spPr>
          <a:xfrm>
            <a:off x="950084" y="1994184"/>
            <a:ext cx="16652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GOAL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Compute the loss between the text distribution and the image distributio</a:t>
            </a:r>
            <a:r>
              <a:rPr lang="en-US" sz="3200" noProof="0" dirty="0">
                <a:solidFill>
                  <a:srgbClr val="0E0E0E"/>
                </a:solidFill>
              </a:rPr>
              <a:t>n.</a:t>
            </a:r>
            <a:endParaRPr lang="en-US" sz="3200" noProof="0" dirty="0">
              <a:solidFill>
                <a:srgbClr val="0E0E0E"/>
              </a:solidFill>
              <a:effectLst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2A48937-B110-B3AD-1E90-D38D1F8BB441}"/>
                  </a:ext>
                </a:extLst>
              </p:cNvPr>
              <p:cNvSpPr txBox="1"/>
              <p:nvPr/>
            </p:nvSpPr>
            <p:spPr>
              <a:xfrm>
                <a:off x="950084" y="2748236"/>
                <a:ext cx="1634731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noProof="0" dirty="0"/>
                  <a:t>Also, for stability and flexibility we consider with </a:t>
                </a:r>
                <a14:m>
                  <m:oMath xmlns:m="http://schemas.openxmlformats.org/officeDocument/2006/math">
                    <m:r>
                      <a:rPr lang="fr-FR" sz="3200" b="0" i="1" noProof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3200" noProof="0" dirty="0"/>
                  <a:t> and </a:t>
                </a:r>
                <a14:m>
                  <m:oMath xmlns:m="http://schemas.openxmlformats.org/officeDocument/2006/math">
                    <m:r>
                      <a:rPr lang="fr-FR" sz="3200" b="0" i="1" noProof="0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200" noProof="0" dirty="0"/>
                  <a:t> being learnable scalars:  </a:t>
                </a:r>
                <a:endParaRPr lang="en-US" sz="3200" noProof="0" dirty="0">
                  <a:effectLst/>
                </a:endParaRPr>
              </a:p>
              <a:p>
                <a:pPr indent="-342900"/>
                <a:endParaRPr lang="en-US" sz="2800" noProof="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2A48937-B110-B3AD-1E90-D38D1F8BB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84" y="2748236"/>
                <a:ext cx="16347316" cy="1015663"/>
              </a:xfrm>
              <a:prstGeom prst="rect">
                <a:avLst/>
              </a:prstGeom>
              <a:blipFill>
                <a:blip r:embed="rId3"/>
                <a:stretch>
                  <a:fillRect l="-931" t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que 13">
            <a:extLst>
              <a:ext uri="{FF2B5EF4-FFF2-40B4-BE49-F238E27FC236}">
                <a16:creationId xmlns:a16="http://schemas.microsoft.com/office/drawing/2014/main" id="{345229D9-414E-9701-C5D2-DF81110CD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5693" y="3427198"/>
            <a:ext cx="7096614" cy="673401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3FD03428-B187-0FD2-64A5-05453663F2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354"/>
          <a:stretch/>
        </p:blipFill>
        <p:spPr>
          <a:xfrm>
            <a:off x="3995604" y="4438190"/>
            <a:ext cx="4071838" cy="5554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43A1BB6-63F7-EF5C-567C-100EFE657285}"/>
              </a:ext>
            </a:extLst>
          </p:cNvPr>
          <p:cNvSpPr txBox="1"/>
          <p:nvPr/>
        </p:nvSpPr>
        <p:spPr>
          <a:xfrm>
            <a:off x="961807" y="4426867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By construction,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30A5AFD-5722-F906-3DD7-4BAEBA0EF017}"/>
              </a:ext>
            </a:extLst>
          </p:cNvPr>
          <p:cNvSpPr txBox="1"/>
          <p:nvPr/>
        </p:nvSpPr>
        <p:spPr>
          <a:xfrm>
            <a:off x="11734800" y="4485831"/>
            <a:ext cx="76341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</a:t>
            </a:r>
            <a:r>
              <a:rPr lang="en-US" sz="3200" noProof="0" dirty="0" err="1"/>
              <a:t>ith</a:t>
            </a:r>
            <a:r>
              <a:rPr lang="en-US" sz="3200" noProof="0" dirty="0"/>
              <a:t> diagonal covariance matrices.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CAD49217-AE9B-D04C-6F11-1C7EF482E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5093" t="-33597"/>
          <a:stretch/>
        </p:blipFill>
        <p:spPr>
          <a:xfrm>
            <a:off x="8059560" y="4255604"/>
            <a:ext cx="3683122" cy="73805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174ECC5-834E-1B7B-45EE-0BBF64EEB5DF}"/>
              </a:ext>
            </a:extLst>
          </p:cNvPr>
          <p:cNvSpPr txBox="1"/>
          <p:nvPr/>
        </p:nvSpPr>
        <p:spPr>
          <a:xfrm>
            <a:off x="950084" y="5159133"/>
            <a:ext cx="153617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Following </a:t>
            </a:r>
            <a:r>
              <a:rPr lang="en-US" sz="3200" noProof="0" dirty="0" err="1"/>
              <a:t>SigLIP</a:t>
            </a:r>
            <a:r>
              <a:rPr lang="en-US" sz="3200" noProof="0" dirty="0"/>
              <a:t>, we employ log sigmoid loss to get the final PPCL loss:  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5ACCB6F-0776-BC39-B48A-7DFB340CE6C7}"/>
              </a:ext>
            </a:extLst>
          </p:cNvPr>
          <p:cNvSpPr/>
          <p:nvPr/>
        </p:nvSpPr>
        <p:spPr>
          <a:xfrm>
            <a:off x="1354015" y="6030756"/>
            <a:ext cx="15925800" cy="2044488"/>
          </a:xfrm>
          <a:prstGeom prst="round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407E4E62-F4D8-F421-48E6-ACE74DF60B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23143" y="8301678"/>
            <a:ext cx="10387543" cy="129037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C8BC937-FDC5-B8AC-2EFD-744209619BBA}"/>
              </a:ext>
            </a:extLst>
          </p:cNvPr>
          <p:cNvSpPr txBox="1"/>
          <p:nvPr/>
        </p:nvSpPr>
        <p:spPr>
          <a:xfrm>
            <a:off x="976718" y="8663470"/>
            <a:ext cx="153617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</a:rPr>
              <a:t>With,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CA08FE36-6215-F362-0EE4-3ECE0572AD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35192" y="6237024"/>
            <a:ext cx="13203184" cy="136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90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4C40A-87E1-0929-FA17-8E1AD1512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935C29-B28E-9F19-BEA9-0689C29C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Probabilistic pairwise contrastive loss (PPCL)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6775AC6-254A-852B-628E-FED4E96F7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28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ADF85E-69B8-679B-BFCA-923E6D91AF9A}"/>
              </a:ext>
            </a:extLst>
          </p:cNvPr>
          <p:cNvSpPr txBox="1"/>
          <p:nvPr/>
        </p:nvSpPr>
        <p:spPr>
          <a:xfrm>
            <a:off x="950084" y="1994184"/>
            <a:ext cx="16652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GOAL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Compute the loss between the text distribution and the image distributio</a:t>
            </a:r>
            <a:r>
              <a:rPr lang="en-US" sz="3200" noProof="0" dirty="0">
                <a:solidFill>
                  <a:srgbClr val="0E0E0E"/>
                </a:solidFill>
              </a:rPr>
              <a:t>n.</a:t>
            </a:r>
            <a:endParaRPr lang="en-US" sz="3200" noProof="0" dirty="0">
              <a:solidFill>
                <a:srgbClr val="0E0E0E"/>
              </a:solidFill>
              <a:effectLst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481C4E4-7C7E-35AD-BB37-FA54A26DADA1}"/>
                  </a:ext>
                </a:extLst>
              </p:cNvPr>
              <p:cNvSpPr txBox="1"/>
              <p:nvPr/>
            </p:nvSpPr>
            <p:spPr>
              <a:xfrm>
                <a:off x="950084" y="2748236"/>
                <a:ext cx="1634731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noProof="0" dirty="0"/>
                  <a:t>Also, for stability and flexibility we consider with </a:t>
                </a:r>
                <a14:m>
                  <m:oMath xmlns:m="http://schemas.openxmlformats.org/officeDocument/2006/math">
                    <m:r>
                      <a:rPr lang="fr-FR" sz="3200" b="0" i="1" noProof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3200" noProof="0" dirty="0"/>
                  <a:t> and </a:t>
                </a:r>
                <a14:m>
                  <m:oMath xmlns:m="http://schemas.openxmlformats.org/officeDocument/2006/math">
                    <m:r>
                      <a:rPr lang="fr-FR" sz="3200" b="0" i="1" noProof="0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200" noProof="0" dirty="0"/>
                  <a:t> being learnable scalars:  </a:t>
                </a:r>
                <a:endParaRPr lang="en-US" sz="3200" noProof="0" dirty="0">
                  <a:effectLst/>
                </a:endParaRPr>
              </a:p>
              <a:p>
                <a:pPr indent="-342900"/>
                <a:endParaRPr lang="en-US" sz="2800" noProof="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481C4E4-7C7E-35AD-BB37-FA54A26DA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84" y="2748236"/>
                <a:ext cx="16347316" cy="1015663"/>
              </a:xfrm>
              <a:prstGeom prst="rect">
                <a:avLst/>
              </a:prstGeom>
              <a:blipFill>
                <a:blip r:embed="rId3"/>
                <a:stretch>
                  <a:fillRect l="-931" t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que 13">
            <a:extLst>
              <a:ext uri="{FF2B5EF4-FFF2-40B4-BE49-F238E27FC236}">
                <a16:creationId xmlns:a16="http://schemas.microsoft.com/office/drawing/2014/main" id="{3F46EB3D-0C2F-F5FD-122D-ED2F034F0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5693" y="3427198"/>
            <a:ext cx="7096614" cy="673401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21715230-C321-D00C-67C2-7C20A2790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0354"/>
          <a:stretch/>
        </p:blipFill>
        <p:spPr>
          <a:xfrm>
            <a:off x="3995604" y="4438190"/>
            <a:ext cx="4071838" cy="5554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BFC6176-8990-E1CC-C666-9AF044DE467D}"/>
              </a:ext>
            </a:extLst>
          </p:cNvPr>
          <p:cNvSpPr txBox="1"/>
          <p:nvPr/>
        </p:nvSpPr>
        <p:spPr>
          <a:xfrm>
            <a:off x="961807" y="4426867"/>
            <a:ext cx="506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By construction,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3E9FF2-EDDA-5F1E-59CA-CA7DCF68317E}"/>
              </a:ext>
            </a:extLst>
          </p:cNvPr>
          <p:cNvSpPr txBox="1"/>
          <p:nvPr/>
        </p:nvSpPr>
        <p:spPr>
          <a:xfrm>
            <a:off x="11734800" y="4485831"/>
            <a:ext cx="76341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</a:t>
            </a:r>
            <a:r>
              <a:rPr lang="en-US" sz="3200" noProof="0" dirty="0" err="1"/>
              <a:t>ith</a:t>
            </a:r>
            <a:r>
              <a:rPr lang="en-US" sz="3200" noProof="0" dirty="0"/>
              <a:t> diagonal covariance matrices.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048F62B-A1A6-F270-3E47-97D91161A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5093" t="-33597"/>
          <a:stretch/>
        </p:blipFill>
        <p:spPr>
          <a:xfrm>
            <a:off x="8059560" y="4255604"/>
            <a:ext cx="3683122" cy="738058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D4E2B40D-A34E-05A2-364F-1339A2B1AC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71709" y="6233760"/>
            <a:ext cx="15210390" cy="129701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28430DE-C018-494F-2F78-F12A7F36F5A7}"/>
              </a:ext>
            </a:extLst>
          </p:cNvPr>
          <p:cNvSpPr txBox="1"/>
          <p:nvPr/>
        </p:nvSpPr>
        <p:spPr>
          <a:xfrm>
            <a:off x="950084" y="5159133"/>
            <a:ext cx="153617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/>
              <a:t>Following </a:t>
            </a:r>
            <a:r>
              <a:rPr lang="en-US" sz="3200" noProof="0" dirty="0" err="1"/>
              <a:t>SigLIP</a:t>
            </a:r>
            <a:r>
              <a:rPr lang="en-US" sz="3200" noProof="0" dirty="0"/>
              <a:t>, we employ log sigmoid loss to get the final PPCL loss:   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7D45CAF-861B-D66E-DA6E-1BE01B3DE584}"/>
              </a:ext>
            </a:extLst>
          </p:cNvPr>
          <p:cNvSpPr/>
          <p:nvPr/>
        </p:nvSpPr>
        <p:spPr>
          <a:xfrm>
            <a:off x="1354015" y="6030756"/>
            <a:ext cx="15925800" cy="2044488"/>
          </a:xfrm>
          <a:prstGeom prst="round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AAA129CF-393A-590B-EECA-B9E51B3A65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23143" y="8301678"/>
            <a:ext cx="10387543" cy="129037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CA714D8-C2DF-CB35-76E6-67AEFF8D1C6F}"/>
              </a:ext>
            </a:extLst>
          </p:cNvPr>
          <p:cNvSpPr txBox="1"/>
          <p:nvPr/>
        </p:nvSpPr>
        <p:spPr>
          <a:xfrm>
            <a:off x="976718" y="8663470"/>
            <a:ext cx="153617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</a:rPr>
              <a:t>With,</a:t>
            </a:r>
            <a:endParaRPr lang="en-US" sz="3200" noProof="0" dirty="0">
              <a:effectLst/>
            </a:endParaRPr>
          </a:p>
          <a:p>
            <a:pPr indent="-342900"/>
            <a:endParaRPr lang="en-US" sz="2800" noProof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9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1D287-CC2A-9B69-9902-8B96050BE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0FC441-F812-3B94-DECF-64D7DD8A8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Inclusion Loss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032E882-7A4A-791F-B45B-07030BE6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29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049574-7940-C96C-E61F-1A82E24B6A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601" r="6557"/>
          <a:stretch/>
        </p:blipFill>
        <p:spPr>
          <a:xfrm>
            <a:off x="13841907" y="2578959"/>
            <a:ext cx="3778014" cy="71379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DBC145-D7EA-D488-1A88-AD7A283F82EF}"/>
              </a:ext>
            </a:extLst>
          </p:cNvPr>
          <p:cNvSpPr txBox="1"/>
          <p:nvPr/>
        </p:nvSpPr>
        <p:spPr>
          <a:xfrm>
            <a:off x="950084" y="1994184"/>
            <a:ext cx="179475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70C0"/>
                </a:solidFill>
              </a:rPr>
              <a:t>IDEA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If text/image loses information (masked), the original sample distribution should be included in the masked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055752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184AF-269A-4310-BC37-ED283FD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Problem Statement (1/2): Why do we need probabilistic representations ?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3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7788C38-B42E-A0A6-0D52-336267E441CB}"/>
              </a:ext>
            </a:extLst>
          </p:cNvPr>
          <p:cNvSpPr txBox="1"/>
          <p:nvPr/>
        </p:nvSpPr>
        <p:spPr>
          <a:xfrm>
            <a:off x="950084" y="2131615"/>
            <a:ext cx="16652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noProof="0" dirty="0">
                <a:solidFill>
                  <a:srgbClr val="0070C0"/>
                </a:solidFill>
              </a:rPr>
              <a:t>VLM</a:t>
            </a:r>
            <a:r>
              <a:rPr lang="en-US" sz="3600" noProof="0" dirty="0">
                <a:solidFill>
                  <a:srgbClr val="0070C0"/>
                </a:solidFill>
              </a:rPr>
              <a:t>: </a:t>
            </a:r>
            <a:r>
              <a:rPr lang="en-US" sz="36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600" noProof="0" dirty="0">
                <a:solidFill>
                  <a:srgbClr val="0E0E0E"/>
                </a:solidFill>
                <a:effectLst/>
              </a:rPr>
              <a:t>Encode representations into a deterministic Euclidean space.</a:t>
            </a:r>
            <a:endParaRPr lang="en-US" sz="3600" noProof="0" dirty="0">
              <a:solidFill>
                <a:srgbClr val="0070C0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C08B465-484C-2970-F64E-2DD3FCAF5399}"/>
              </a:ext>
            </a:extLst>
          </p:cNvPr>
          <p:cNvGrpSpPr/>
          <p:nvPr/>
        </p:nvGrpSpPr>
        <p:grpSpPr>
          <a:xfrm>
            <a:off x="0" y="3041123"/>
            <a:ext cx="11793270" cy="5488250"/>
            <a:chOff x="803638" y="3004999"/>
            <a:chExt cx="11793270" cy="548825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8BAF17B-61CF-EE07-AA36-47DB00697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2686" b="12219"/>
            <a:stretch/>
          </p:blipFill>
          <p:spPr>
            <a:xfrm>
              <a:off x="803638" y="3004999"/>
              <a:ext cx="9711962" cy="54882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6702E7-4A06-8503-3424-0D44C2AC6802}"/>
                </a:ext>
              </a:extLst>
            </p:cNvPr>
            <p:cNvSpPr/>
            <p:nvPr/>
          </p:nvSpPr>
          <p:spPr>
            <a:xfrm>
              <a:off x="8928224" y="4020661"/>
              <a:ext cx="1828800" cy="381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E20BFC1-D76A-1735-AD23-7DF6CC6CC613}"/>
                </a:ext>
              </a:extLst>
            </p:cNvPr>
            <p:cNvSpPr/>
            <p:nvPr/>
          </p:nvSpPr>
          <p:spPr>
            <a:xfrm>
              <a:off x="10287000" y="5018626"/>
              <a:ext cx="1828800" cy="381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AE94F5-5FAB-020D-B6A0-4D8BFA4A2A5B}"/>
                </a:ext>
              </a:extLst>
            </p:cNvPr>
            <p:cNvSpPr/>
            <p:nvPr/>
          </p:nvSpPr>
          <p:spPr>
            <a:xfrm>
              <a:off x="10768108" y="5904563"/>
              <a:ext cx="1828800" cy="381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CCA555-A09E-F9A0-BE18-629FB9864EE6}"/>
                </a:ext>
              </a:extLst>
            </p:cNvPr>
            <p:cNvSpPr/>
            <p:nvPr/>
          </p:nvSpPr>
          <p:spPr>
            <a:xfrm>
              <a:off x="9601200" y="6749488"/>
              <a:ext cx="1828800" cy="381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1C0EE52-6A95-52EF-ED8A-669CBB77BF9B}"/>
                </a:ext>
              </a:extLst>
            </p:cNvPr>
            <p:cNvSpPr/>
            <p:nvPr/>
          </p:nvSpPr>
          <p:spPr>
            <a:xfrm>
              <a:off x="9853708" y="7556953"/>
              <a:ext cx="1828800" cy="381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</p:grpSp>
      <p:sp>
        <p:nvSpPr>
          <p:cNvPr id="15" name="Rounded Rectangle 13">
            <a:extLst>
              <a:ext uri="{FF2B5EF4-FFF2-40B4-BE49-F238E27FC236}">
                <a16:creationId xmlns:a16="http://schemas.microsoft.com/office/drawing/2014/main" id="{9DA2B7AA-5F91-0F72-8AB4-915EAD6E0EE6}"/>
              </a:ext>
            </a:extLst>
          </p:cNvPr>
          <p:cNvSpPr/>
          <p:nvPr/>
        </p:nvSpPr>
        <p:spPr>
          <a:xfrm>
            <a:off x="11312448" y="4489566"/>
            <a:ext cx="6667485" cy="2591364"/>
          </a:xfrm>
          <a:prstGeom prst="roundRect">
            <a:avLst>
              <a:gd name="adj" fmla="val 10196"/>
            </a:avLst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noProof="0" dirty="0">
                <a:solidFill>
                  <a:srgbClr val="FF0000"/>
                </a:solidFill>
              </a:rPr>
              <a:t>One-to-one correspondence between images and texts</a:t>
            </a:r>
            <a:endParaRPr lang="en-US" sz="3600" noProof="0" dirty="0">
              <a:solidFill>
                <a:srgbClr val="FF0000"/>
              </a:solidFill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71B8C29-254B-75C2-02A7-5A9C96A97A07}"/>
              </a:ext>
            </a:extLst>
          </p:cNvPr>
          <p:cNvSpPr/>
          <p:nvPr/>
        </p:nvSpPr>
        <p:spPr>
          <a:xfrm rot="16200000">
            <a:off x="10269668" y="5334100"/>
            <a:ext cx="583128" cy="943371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9790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289CE-4E35-BED4-6C47-5195FB934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A9F4DA-3C4A-FF8C-CC8C-EE1D91A75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Inclusion Loss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D3BD53B-BAC8-3F0E-6EC3-658A42FC4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30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E21D67-99BF-72D7-F13D-353D8809DD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601" r="6557"/>
          <a:stretch/>
        </p:blipFill>
        <p:spPr>
          <a:xfrm>
            <a:off x="13841907" y="2578959"/>
            <a:ext cx="3778014" cy="71379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B90E602-5529-225F-E70C-34702D4157B2}"/>
              </a:ext>
            </a:extLst>
          </p:cNvPr>
          <p:cNvSpPr txBox="1"/>
          <p:nvPr/>
        </p:nvSpPr>
        <p:spPr>
          <a:xfrm>
            <a:off x="950084" y="1994184"/>
            <a:ext cx="179475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70C0"/>
                </a:solidFill>
              </a:rPr>
              <a:t>IDEA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If text/image loses information (masked), the original sample distribution should be included in the masked distribution.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C46CECE-4FBB-05AA-37A0-20A871F55F32}"/>
                  </a:ext>
                </a:extLst>
              </p:cNvPr>
              <p:cNvSpPr txBox="1"/>
              <p:nvPr/>
            </p:nvSpPr>
            <p:spPr>
              <a:xfrm>
                <a:off x="1743861" y="3826248"/>
                <a:ext cx="12102528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u="sng" noProof="0" dirty="0">
                    <a:solidFill>
                      <a:srgbClr val="0070C0"/>
                    </a:solidFill>
                  </a:rPr>
                  <a:t>GOAL</a:t>
                </a:r>
                <a:r>
                  <a:rPr lang="en-US" sz="3200" noProof="0" dirty="0">
                    <a:solidFill>
                      <a:srgbClr val="0070C0"/>
                    </a:solidFill>
                  </a:rPr>
                  <a:t>: </a:t>
                </a:r>
                <a:r>
                  <a:rPr lang="en-US" sz="3200" noProof="0" dirty="0">
                    <a:solidFill>
                      <a:srgbClr val="0E0E0E"/>
                    </a:solidFill>
                    <a:effectLst/>
                    <a:latin typeface=".AppleSystemUIFont"/>
                  </a:rPr>
                  <a:t> </a:t>
                </a:r>
                <a:r>
                  <a:rPr lang="en-US" sz="3200" noProof="0" dirty="0">
                    <a:solidFill>
                      <a:srgbClr val="0E0E0E"/>
                    </a:solidFill>
                    <a:effectLst/>
                  </a:rPr>
                  <a:t>To design an objective function enforcing a random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noProof="0" dirty="0">
                    <a:solidFill>
                      <a:srgbClr val="0E0E0E"/>
                    </a:solidFill>
                    <a:effectLst/>
                  </a:rPr>
                  <a:t> to be included in another random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E0E0E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C46CECE-4FBB-05AA-37A0-20A871F55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861" y="3826248"/>
                <a:ext cx="12102528" cy="1077218"/>
              </a:xfrm>
              <a:prstGeom prst="rect">
                <a:avLst/>
              </a:prstGeom>
              <a:blipFill>
                <a:blip r:embed="rId4"/>
                <a:stretch>
                  <a:fillRect l="-1258" t="-5882" b="-1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16">
            <a:extLst>
              <a:ext uri="{FF2B5EF4-FFF2-40B4-BE49-F238E27FC236}">
                <a16:creationId xmlns:a16="http://schemas.microsoft.com/office/drawing/2014/main" id="{5ACD0DB2-A85E-DF55-3B26-67A491B06789}"/>
              </a:ext>
            </a:extLst>
          </p:cNvPr>
          <p:cNvSpPr/>
          <p:nvPr/>
        </p:nvSpPr>
        <p:spPr>
          <a:xfrm rot="16200000">
            <a:off x="852682" y="3893172"/>
            <a:ext cx="583128" cy="943371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1348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62A34-AC2E-9396-02F0-ADA6A3D43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D7DE33-0BF2-97CF-5E86-E81FC5B5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Inclusion Loss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8651E50-F064-92FF-7435-5CC9655A9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31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0F0245-A8D7-90B3-6A21-03A280C2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601" r="6557"/>
          <a:stretch/>
        </p:blipFill>
        <p:spPr>
          <a:xfrm>
            <a:off x="13841907" y="2578959"/>
            <a:ext cx="3778014" cy="71379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E31264E-27E8-F1D3-4CAB-2A5B40987B15}"/>
              </a:ext>
            </a:extLst>
          </p:cNvPr>
          <p:cNvSpPr txBox="1"/>
          <p:nvPr/>
        </p:nvSpPr>
        <p:spPr>
          <a:xfrm>
            <a:off x="950084" y="1994184"/>
            <a:ext cx="179475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70C0"/>
                </a:solidFill>
              </a:rPr>
              <a:t>IDEA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If text/image loses information (masked), the original sample distribution should be included in the masked distribution.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798F2868-45DE-EE5B-9A27-B1A1F7D3C5CD}"/>
                  </a:ext>
                </a:extLst>
              </p:cNvPr>
              <p:cNvSpPr txBox="1"/>
              <p:nvPr/>
            </p:nvSpPr>
            <p:spPr>
              <a:xfrm>
                <a:off x="1743861" y="3826248"/>
                <a:ext cx="12102528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u="sng" noProof="0" dirty="0">
                    <a:solidFill>
                      <a:srgbClr val="0070C0"/>
                    </a:solidFill>
                  </a:rPr>
                  <a:t>GOAL</a:t>
                </a:r>
                <a:r>
                  <a:rPr lang="en-US" sz="3200" noProof="0" dirty="0">
                    <a:solidFill>
                      <a:srgbClr val="0070C0"/>
                    </a:solidFill>
                  </a:rPr>
                  <a:t>: </a:t>
                </a:r>
                <a:r>
                  <a:rPr lang="en-US" sz="3200" noProof="0" dirty="0">
                    <a:solidFill>
                      <a:srgbClr val="0E0E0E"/>
                    </a:solidFill>
                    <a:effectLst/>
                    <a:latin typeface=".AppleSystemUIFont"/>
                  </a:rPr>
                  <a:t> </a:t>
                </a:r>
                <a:r>
                  <a:rPr lang="en-US" sz="3200" noProof="0" dirty="0">
                    <a:solidFill>
                      <a:srgbClr val="0E0E0E"/>
                    </a:solidFill>
                    <a:effectLst/>
                  </a:rPr>
                  <a:t>To design an objective function enforcing a random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noProof="0" dirty="0">
                    <a:solidFill>
                      <a:srgbClr val="0E0E0E"/>
                    </a:solidFill>
                    <a:effectLst/>
                  </a:rPr>
                  <a:t> to be included in another random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E0E0E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798F2868-45DE-EE5B-9A27-B1A1F7D3C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861" y="3826248"/>
                <a:ext cx="12102528" cy="1077218"/>
              </a:xfrm>
              <a:prstGeom prst="rect">
                <a:avLst/>
              </a:prstGeom>
              <a:blipFill>
                <a:blip r:embed="rId4"/>
                <a:stretch>
                  <a:fillRect l="-1258" t="-5882" b="-1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16">
            <a:extLst>
              <a:ext uri="{FF2B5EF4-FFF2-40B4-BE49-F238E27FC236}">
                <a16:creationId xmlns:a16="http://schemas.microsoft.com/office/drawing/2014/main" id="{21D047F7-4287-57E5-75BB-869F82F4D8F8}"/>
              </a:ext>
            </a:extLst>
          </p:cNvPr>
          <p:cNvSpPr/>
          <p:nvPr/>
        </p:nvSpPr>
        <p:spPr>
          <a:xfrm rot="16200000">
            <a:off x="852682" y="3893172"/>
            <a:ext cx="583128" cy="943371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2561313-7684-96EA-146E-A4EDB38AA193}"/>
                  </a:ext>
                </a:extLst>
              </p:cNvPr>
              <p:cNvSpPr txBox="1"/>
              <p:nvPr/>
            </p:nvSpPr>
            <p:spPr>
              <a:xfrm>
                <a:off x="1739379" y="5288662"/>
                <a:ext cx="1210252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3200" b="0" noProof="0" dirty="0">
                    <a:solidFill>
                      <a:srgbClr val="0E0E0E"/>
                    </a:solidFill>
                    <a:effectLst/>
                  </a:rPr>
                  <a:t>Let</a:t>
                </a:r>
                <a:r>
                  <a:rPr lang="fr-FR" sz="3200" dirty="0">
                    <a:solidFill>
                      <a:srgbClr val="0E0E0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3200" b="0" noProof="0" dirty="0">
                    <a:solidFill>
                      <a:srgbClr val="0E0E0E"/>
                    </a:solidFill>
                    <a:effectLst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32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3200" dirty="0">
                    <a:solidFill>
                      <a:srgbClr val="0E0E0E"/>
                    </a:solidFill>
                  </a:rPr>
                  <a:t> </a:t>
                </a:r>
                <a:r>
                  <a:rPr lang="fr-FR" sz="3200" b="0" noProof="0" dirty="0" err="1">
                    <a:solidFill>
                      <a:srgbClr val="0E0E0E"/>
                    </a:solidFill>
                    <a:effectLst/>
                  </a:rPr>
                  <a:t>be</a:t>
                </a:r>
                <a:r>
                  <a:rPr lang="fr-FR" sz="3200" b="0" noProof="0" dirty="0">
                    <a:solidFill>
                      <a:srgbClr val="0E0E0E"/>
                    </a:solidFill>
                    <a:effectLst/>
                  </a:rPr>
                  <a:t> the </a:t>
                </a:r>
                <a:r>
                  <a:rPr lang="fr-FR" sz="3200" b="0" noProof="0" dirty="0" err="1">
                    <a:solidFill>
                      <a:srgbClr val="0E0E0E"/>
                    </a:solidFill>
                    <a:effectLst/>
                  </a:rPr>
                  <a:t>probability</a:t>
                </a:r>
                <a:r>
                  <a:rPr lang="fr-FR" sz="3200" b="0" noProof="0" dirty="0">
                    <a:solidFill>
                      <a:srgbClr val="0E0E0E"/>
                    </a:solidFill>
                    <a:effectLst/>
                  </a:rPr>
                  <a:t> </a:t>
                </a:r>
                <a:r>
                  <a:rPr lang="fr-FR" sz="3200" b="0" noProof="0" dirty="0" err="1">
                    <a:solidFill>
                      <a:srgbClr val="0E0E0E"/>
                    </a:solidFill>
                    <a:effectLst/>
                  </a:rPr>
                  <a:t>density</a:t>
                </a:r>
                <a:r>
                  <a:rPr lang="fr-FR" sz="3200" b="0" noProof="0" dirty="0">
                    <a:solidFill>
                      <a:srgbClr val="0E0E0E"/>
                    </a:solidFill>
                    <a:effectLst/>
                  </a:rPr>
                  <a:t> </a:t>
                </a:r>
                <a:r>
                  <a:rPr lang="fr-FR" sz="3200" b="0" noProof="0" dirty="0" err="1">
                    <a:solidFill>
                      <a:srgbClr val="0E0E0E"/>
                    </a:solidFill>
                    <a:effectLst/>
                  </a:rPr>
                  <a:t>function</a:t>
                </a:r>
                <a:r>
                  <a:rPr lang="fr-FR" sz="3200" b="0" noProof="0" dirty="0">
                    <a:solidFill>
                      <a:srgbClr val="0E0E0E"/>
                    </a:solidFill>
                    <a:effectLst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noProof="0" dirty="0">
                    <a:solidFill>
                      <a:srgbClr val="0E0E0E"/>
                    </a:solidFill>
                    <a:effectLst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E0E0E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2561313-7684-96EA-146E-A4EDB38AA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379" y="5288662"/>
                <a:ext cx="12102528" cy="584775"/>
              </a:xfrm>
              <a:prstGeom prst="rect">
                <a:avLst/>
              </a:prstGeom>
              <a:blipFill>
                <a:blip r:embed="rId5"/>
                <a:stretch>
                  <a:fillRect l="-1257" t="-10638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own Arrow 16">
            <a:extLst>
              <a:ext uri="{FF2B5EF4-FFF2-40B4-BE49-F238E27FC236}">
                <a16:creationId xmlns:a16="http://schemas.microsoft.com/office/drawing/2014/main" id="{43E0E7E3-2701-BB25-F8BE-D4BA668AFA91}"/>
              </a:ext>
            </a:extLst>
          </p:cNvPr>
          <p:cNvSpPr/>
          <p:nvPr/>
        </p:nvSpPr>
        <p:spPr>
          <a:xfrm rot="16200000">
            <a:off x="848200" y="5125875"/>
            <a:ext cx="583128" cy="943371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903C0F3-F81C-9021-45A0-9C24AB5C43E9}"/>
                  </a:ext>
                </a:extLst>
              </p:cNvPr>
              <p:cNvSpPr txBox="1"/>
              <p:nvPr/>
            </p:nvSpPr>
            <p:spPr>
              <a:xfrm>
                <a:off x="1748344" y="6138381"/>
                <a:ext cx="12102528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3200" dirty="0">
                    <a:solidFill>
                      <a:srgbClr val="0E0E0E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3200" dirty="0">
                    <a:solidFill>
                      <a:srgbClr val="0E0E0E"/>
                    </a:solidFill>
                  </a:rPr>
                  <a:t> is included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E0E0E"/>
                    </a:solidFill>
                  </a:rPr>
                  <a:t> </a:t>
                </a:r>
                <a:r>
                  <a:rPr lang="fr-FR" sz="3200" dirty="0">
                    <a:solidFill>
                      <a:srgbClr val="0E0E0E"/>
                    </a:solidFill>
                  </a:rPr>
                  <a:t>, then we can presume that the area with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3200" dirty="0">
                    <a:solidFill>
                      <a:srgbClr val="0E0E0E"/>
                    </a:solidFill>
                  </a:rPr>
                  <a:t>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will</a:t>
                </a:r>
                <a:r>
                  <a:rPr lang="fr-FR" sz="3200" dirty="0">
                    <a:solidFill>
                      <a:srgbClr val="0E0E0E"/>
                    </a:solidFill>
                  </a:rPr>
                  <a:t>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be</a:t>
                </a:r>
                <a:r>
                  <a:rPr lang="fr-FR" sz="3200" dirty="0">
                    <a:solidFill>
                      <a:srgbClr val="0E0E0E"/>
                    </a:solidFill>
                  </a:rPr>
                  <a:t>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overlapped</a:t>
                </a:r>
                <a:r>
                  <a:rPr lang="fr-FR" sz="3200" dirty="0">
                    <a:solidFill>
                      <a:srgbClr val="0E0E0E"/>
                    </a:solidFill>
                  </a:rPr>
                  <a:t> to the area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with</a:t>
                </a:r>
                <a:r>
                  <a:rPr lang="fr-FR" sz="3200" dirty="0">
                    <a:solidFill>
                      <a:srgbClr val="0E0E0E"/>
                    </a:solidFill>
                  </a:rPr>
                  <a:t>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32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3200" b="0" i="1" smtClean="0">
                        <a:solidFill>
                          <a:srgbClr val="0E0E0E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0E0E0E"/>
                  </a:solidFill>
                </a:endParaRPr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903C0F3-F81C-9021-45A0-9C24AB5C4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344" y="6138381"/>
                <a:ext cx="12102528" cy="1077218"/>
              </a:xfrm>
              <a:prstGeom prst="rect">
                <a:avLst/>
              </a:prstGeom>
              <a:blipFill>
                <a:blip r:embed="rId6"/>
                <a:stretch>
                  <a:fillRect l="-1258" t="-5814" r="-734" b="-17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9EF70BB-E567-F86C-BD64-E36B02AD819F}"/>
                  </a:ext>
                </a:extLst>
              </p:cNvPr>
              <p:cNvSpPr txBox="1"/>
              <p:nvPr/>
            </p:nvSpPr>
            <p:spPr>
              <a:xfrm>
                <a:off x="1708003" y="7431836"/>
                <a:ext cx="12102528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3200" dirty="0">
                    <a:solidFill>
                      <a:srgbClr val="0E0E0E"/>
                    </a:solidFill>
                  </a:rPr>
                  <a:t>So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we</a:t>
                </a:r>
                <a:r>
                  <a:rPr lang="fr-FR" sz="3200" dirty="0">
                    <a:solidFill>
                      <a:srgbClr val="0E0E0E"/>
                    </a:solidFill>
                  </a:rPr>
                  <a:t> can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emphasize</a:t>
                </a:r>
                <a:r>
                  <a:rPr lang="fr-FR" sz="3200" dirty="0">
                    <a:solidFill>
                      <a:srgbClr val="0E0E0E"/>
                    </a:solidFill>
                  </a:rPr>
                  <a:t> the area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with</a:t>
                </a:r>
                <a:r>
                  <a:rPr lang="fr-FR" sz="3200" dirty="0">
                    <a:solidFill>
                      <a:srgbClr val="0E0E0E"/>
                    </a:solidFill>
                  </a:rPr>
                  <a:t>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3200" dirty="0">
                    <a:solidFill>
                      <a:srgbClr val="0E0E0E"/>
                    </a:solidFill>
                  </a:rPr>
                  <a:t> and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compute</a:t>
                </a:r>
                <a:r>
                  <a:rPr lang="fr-FR" sz="3200" dirty="0">
                    <a:solidFill>
                      <a:srgbClr val="0E0E0E"/>
                    </a:solidFill>
                  </a:rPr>
                  <a:t>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its</a:t>
                </a:r>
                <a:r>
                  <a:rPr lang="fr-FR" sz="3200" dirty="0">
                    <a:solidFill>
                      <a:srgbClr val="0E0E0E"/>
                    </a:solidFill>
                  </a:rPr>
                  <a:t>  expectation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under</a:t>
                </a:r>
                <a:r>
                  <a:rPr lang="fr-FR" sz="3200" dirty="0">
                    <a:solidFill>
                      <a:srgbClr val="0E0E0E"/>
                    </a:solidFill>
                  </a:rPr>
                  <a:t> the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E0E0E"/>
                    </a:solidFill>
                  </a:rPr>
                  <a:t> by taking:</a:t>
                </a:r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9EF70BB-E567-F86C-BD64-E36B02AD8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03" y="7431836"/>
                <a:ext cx="12102528" cy="1077218"/>
              </a:xfrm>
              <a:prstGeom prst="rect">
                <a:avLst/>
              </a:prstGeom>
              <a:blipFill>
                <a:blip r:embed="rId7"/>
                <a:stretch>
                  <a:fillRect l="-1258" t="-6977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que 13">
            <a:extLst>
              <a:ext uri="{FF2B5EF4-FFF2-40B4-BE49-F238E27FC236}">
                <a16:creationId xmlns:a16="http://schemas.microsoft.com/office/drawing/2014/main" id="{A277CB13-A4BA-DF00-44F2-8B67AEDA2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2082"/>
          <a:stretch/>
        </p:blipFill>
        <p:spPr>
          <a:xfrm>
            <a:off x="5715000" y="8551731"/>
            <a:ext cx="3276600" cy="109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03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37D4C-272B-ADF8-1A9C-6BEC9232C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6A8632-8D45-F2E8-79C5-B01101817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Inclusion Loss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7C3D30A-E2D9-3E91-D073-D928A9E8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32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4D1447-F5ED-1D3F-5BE1-FC76740BEB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601" r="6557"/>
          <a:stretch/>
        </p:blipFill>
        <p:spPr>
          <a:xfrm>
            <a:off x="13841907" y="2578959"/>
            <a:ext cx="3778014" cy="71379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D5D8DE7-759B-E006-1C33-B519A3B3C9CA}"/>
              </a:ext>
            </a:extLst>
          </p:cNvPr>
          <p:cNvSpPr txBox="1"/>
          <p:nvPr/>
        </p:nvSpPr>
        <p:spPr>
          <a:xfrm>
            <a:off x="950084" y="1994184"/>
            <a:ext cx="179475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0070C0"/>
                </a:solidFill>
              </a:rPr>
              <a:t>IDEA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If text/image loses information (masked), the original sample distribution should be included in the masked distribution.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AD4D81F-32EC-4521-D992-C291231B083A}"/>
                  </a:ext>
                </a:extLst>
              </p:cNvPr>
              <p:cNvSpPr txBox="1"/>
              <p:nvPr/>
            </p:nvSpPr>
            <p:spPr>
              <a:xfrm>
                <a:off x="1743861" y="3826248"/>
                <a:ext cx="12102528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u="sng" noProof="0" dirty="0">
                    <a:solidFill>
                      <a:srgbClr val="0070C0"/>
                    </a:solidFill>
                  </a:rPr>
                  <a:t>GOAL</a:t>
                </a:r>
                <a:r>
                  <a:rPr lang="en-US" sz="3200" noProof="0" dirty="0">
                    <a:solidFill>
                      <a:srgbClr val="0070C0"/>
                    </a:solidFill>
                  </a:rPr>
                  <a:t>: </a:t>
                </a:r>
                <a:r>
                  <a:rPr lang="en-US" sz="3200" noProof="0" dirty="0">
                    <a:solidFill>
                      <a:srgbClr val="0E0E0E"/>
                    </a:solidFill>
                    <a:effectLst/>
                    <a:latin typeface=".AppleSystemUIFont"/>
                  </a:rPr>
                  <a:t> </a:t>
                </a:r>
                <a:r>
                  <a:rPr lang="en-US" sz="3200" noProof="0" dirty="0">
                    <a:solidFill>
                      <a:srgbClr val="0E0E0E"/>
                    </a:solidFill>
                    <a:effectLst/>
                  </a:rPr>
                  <a:t>To design an objective function enforcing a random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noProof="0" dirty="0">
                    <a:solidFill>
                      <a:srgbClr val="0E0E0E"/>
                    </a:solidFill>
                    <a:effectLst/>
                  </a:rPr>
                  <a:t> to be included in another random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E0E0E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AD4D81F-32EC-4521-D992-C291231B0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861" y="3826248"/>
                <a:ext cx="12102528" cy="1077218"/>
              </a:xfrm>
              <a:prstGeom prst="rect">
                <a:avLst/>
              </a:prstGeom>
              <a:blipFill>
                <a:blip r:embed="rId4"/>
                <a:stretch>
                  <a:fillRect l="-1258" t="-5882" b="-1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16">
            <a:extLst>
              <a:ext uri="{FF2B5EF4-FFF2-40B4-BE49-F238E27FC236}">
                <a16:creationId xmlns:a16="http://schemas.microsoft.com/office/drawing/2014/main" id="{3A5FDB87-5857-6D7A-78D4-79F3D530C59E}"/>
              </a:ext>
            </a:extLst>
          </p:cNvPr>
          <p:cNvSpPr/>
          <p:nvPr/>
        </p:nvSpPr>
        <p:spPr>
          <a:xfrm rot="16200000">
            <a:off x="852682" y="3893172"/>
            <a:ext cx="583128" cy="943371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9602399-7F25-51F3-D3B2-F143494B76CA}"/>
                  </a:ext>
                </a:extLst>
              </p:cNvPr>
              <p:cNvSpPr txBox="1"/>
              <p:nvPr/>
            </p:nvSpPr>
            <p:spPr>
              <a:xfrm>
                <a:off x="1739379" y="5288662"/>
                <a:ext cx="1210252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3200" b="0" noProof="0" dirty="0">
                    <a:solidFill>
                      <a:srgbClr val="0E0E0E"/>
                    </a:solidFill>
                    <a:effectLst/>
                  </a:rPr>
                  <a:t>Let</a:t>
                </a:r>
                <a:r>
                  <a:rPr lang="fr-FR" sz="3200" dirty="0">
                    <a:solidFill>
                      <a:srgbClr val="0E0E0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3200" b="0" noProof="0" dirty="0">
                    <a:solidFill>
                      <a:srgbClr val="0E0E0E"/>
                    </a:solidFill>
                    <a:effectLst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32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3200" dirty="0">
                    <a:solidFill>
                      <a:srgbClr val="0E0E0E"/>
                    </a:solidFill>
                  </a:rPr>
                  <a:t> </a:t>
                </a:r>
                <a:r>
                  <a:rPr lang="fr-FR" sz="3200" b="0" noProof="0" dirty="0" err="1">
                    <a:solidFill>
                      <a:srgbClr val="0E0E0E"/>
                    </a:solidFill>
                    <a:effectLst/>
                  </a:rPr>
                  <a:t>be</a:t>
                </a:r>
                <a:r>
                  <a:rPr lang="fr-FR" sz="3200" b="0" noProof="0" dirty="0">
                    <a:solidFill>
                      <a:srgbClr val="0E0E0E"/>
                    </a:solidFill>
                    <a:effectLst/>
                  </a:rPr>
                  <a:t> the </a:t>
                </a:r>
                <a:r>
                  <a:rPr lang="fr-FR" sz="3200" b="0" noProof="0" dirty="0" err="1">
                    <a:solidFill>
                      <a:srgbClr val="0E0E0E"/>
                    </a:solidFill>
                    <a:effectLst/>
                  </a:rPr>
                  <a:t>probability</a:t>
                </a:r>
                <a:r>
                  <a:rPr lang="fr-FR" sz="3200" b="0" noProof="0" dirty="0">
                    <a:solidFill>
                      <a:srgbClr val="0E0E0E"/>
                    </a:solidFill>
                    <a:effectLst/>
                  </a:rPr>
                  <a:t> </a:t>
                </a:r>
                <a:r>
                  <a:rPr lang="fr-FR" sz="3200" b="0" noProof="0" dirty="0" err="1">
                    <a:solidFill>
                      <a:srgbClr val="0E0E0E"/>
                    </a:solidFill>
                    <a:effectLst/>
                  </a:rPr>
                  <a:t>density</a:t>
                </a:r>
                <a:r>
                  <a:rPr lang="fr-FR" sz="3200" b="0" noProof="0" dirty="0">
                    <a:solidFill>
                      <a:srgbClr val="0E0E0E"/>
                    </a:solidFill>
                    <a:effectLst/>
                  </a:rPr>
                  <a:t> </a:t>
                </a:r>
                <a:r>
                  <a:rPr lang="fr-FR" sz="3200" b="0" noProof="0" dirty="0" err="1">
                    <a:solidFill>
                      <a:srgbClr val="0E0E0E"/>
                    </a:solidFill>
                    <a:effectLst/>
                  </a:rPr>
                  <a:t>function</a:t>
                </a:r>
                <a:r>
                  <a:rPr lang="fr-FR" sz="3200" b="0" noProof="0" dirty="0">
                    <a:solidFill>
                      <a:srgbClr val="0E0E0E"/>
                    </a:solidFill>
                    <a:effectLst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noProof="0" dirty="0">
                    <a:solidFill>
                      <a:srgbClr val="0E0E0E"/>
                    </a:solidFill>
                    <a:effectLst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E0E0E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9602399-7F25-51F3-D3B2-F143494B7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379" y="5288662"/>
                <a:ext cx="12102528" cy="584775"/>
              </a:xfrm>
              <a:prstGeom prst="rect">
                <a:avLst/>
              </a:prstGeom>
              <a:blipFill>
                <a:blip r:embed="rId5"/>
                <a:stretch>
                  <a:fillRect l="-1257" t="-10638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own Arrow 16">
            <a:extLst>
              <a:ext uri="{FF2B5EF4-FFF2-40B4-BE49-F238E27FC236}">
                <a16:creationId xmlns:a16="http://schemas.microsoft.com/office/drawing/2014/main" id="{1B2EA96D-14A7-F220-194E-A775953F7F36}"/>
              </a:ext>
            </a:extLst>
          </p:cNvPr>
          <p:cNvSpPr/>
          <p:nvPr/>
        </p:nvSpPr>
        <p:spPr>
          <a:xfrm rot="16200000">
            <a:off x="848200" y="5125875"/>
            <a:ext cx="583128" cy="943371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6D74744-0B21-3A22-731C-A76D4AEF4E5C}"/>
                  </a:ext>
                </a:extLst>
              </p:cNvPr>
              <p:cNvSpPr txBox="1"/>
              <p:nvPr/>
            </p:nvSpPr>
            <p:spPr>
              <a:xfrm>
                <a:off x="1748344" y="6138381"/>
                <a:ext cx="12102528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3200" dirty="0">
                    <a:solidFill>
                      <a:srgbClr val="0E0E0E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3200" dirty="0">
                    <a:solidFill>
                      <a:srgbClr val="0E0E0E"/>
                    </a:solidFill>
                  </a:rPr>
                  <a:t> is included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E0E0E"/>
                    </a:solidFill>
                  </a:rPr>
                  <a:t> </a:t>
                </a:r>
                <a:r>
                  <a:rPr lang="fr-FR" sz="3200" dirty="0">
                    <a:solidFill>
                      <a:srgbClr val="0E0E0E"/>
                    </a:solidFill>
                  </a:rPr>
                  <a:t>, then we can presume that the area with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3200" dirty="0">
                    <a:solidFill>
                      <a:srgbClr val="0E0E0E"/>
                    </a:solidFill>
                  </a:rPr>
                  <a:t>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will</a:t>
                </a:r>
                <a:r>
                  <a:rPr lang="fr-FR" sz="3200" dirty="0">
                    <a:solidFill>
                      <a:srgbClr val="0E0E0E"/>
                    </a:solidFill>
                  </a:rPr>
                  <a:t>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be</a:t>
                </a:r>
                <a:r>
                  <a:rPr lang="fr-FR" sz="3200" dirty="0">
                    <a:solidFill>
                      <a:srgbClr val="0E0E0E"/>
                    </a:solidFill>
                  </a:rPr>
                  <a:t>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overlapped</a:t>
                </a:r>
                <a:r>
                  <a:rPr lang="fr-FR" sz="3200" dirty="0">
                    <a:solidFill>
                      <a:srgbClr val="0E0E0E"/>
                    </a:solidFill>
                  </a:rPr>
                  <a:t> to the area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with</a:t>
                </a:r>
                <a:r>
                  <a:rPr lang="fr-FR" sz="3200" dirty="0">
                    <a:solidFill>
                      <a:srgbClr val="0E0E0E"/>
                    </a:solidFill>
                  </a:rPr>
                  <a:t>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32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3200" b="0" i="1" smtClean="0">
                        <a:solidFill>
                          <a:srgbClr val="0E0E0E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0E0E0E"/>
                  </a:solidFill>
                </a:endParaRPr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6D74744-0B21-3A22-731C-A76D4AEF4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344" y="6138381"/>
                <a:ext cx="12102528" cy="1077218"/>
              </a:xfrm>
              <a:prstGeom prst="rect">
                <a:avLst/>
              </a:prstGeom>
              <a:blipFill>
                <a:blip r:embed="rId6"/>
                <a:stretch>
                  <a:fillRect l="-1258" t="-5814" r="-734" b="-17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CEB1DC0-6C6D-0CE6-095B-7A6CAE5408EC}"/>
                  </a:ext>
                </a:extLst>
              </p:cNvPr>
              <p:cNvSpPr txBox="1"/>
              <p:nvPr/>
            </p:nvSpPr>
            <p:spPr>
              <a:xfrm>
                <a:off x="1708003" y="7431836"/>
                <a:ext cx="12102528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3200" dirty="0">
                    <a:solidFill>
                      <a:srgbClr val="0E0E0E"/>
                    </a:solidFill>
                  </a:rPr>
                  <a:t>So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we</a:t>
                </a:r>
                <a:r>
                  <a:rPr lang="fr-FR" sz="3200" dirty="0">
                    <a:solidFill>
                      <a:srgbClr val="0E0E0E"/>
                    </a:solidFill>
                  </a:rPr>
                  <a:t> can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emphasize</a:t>
                </a:r>
                <a:r>
                  <a:rPr lang="fr-FR" sz="3200" dirty="0">
                    <a:solidFill>
                      <a:srgbClr val="0E0E0E"/>
                    </a:solidFill>
                  </a:rPr>
                  <a:t> the area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with</a:t>
                </a:r>
                <a:r>
                  <a:rPr lang="fr-FR" sz="3200" dirty="0">
                    <a:solidFill>
                      <a:srgbClr val="0E0E0E"/>
                    </a:solidFill>
                  </a:rPr>
                  <a:t>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3200" dirty="0">
                    <a:solidFill>
                      <a:srgbClr val="0E0E0E"/>
                    </a:solidFill>
                  </a:rPr>
                  <a:t> and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compute</a:t>
                </a:r>
                <a:r>
                  <a:rPr lang="fr-FR" sz="3200" dirty="0">
                    <a:solidFill>
                      <a:srgbClr val="0E0E0E"/>
                    </a:solidFill>
                  </a:rPr>
                  <a:t>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its</a:t>
                </a:r>
                <a:r>
                  <a:rPr lang="fr-FR" sz="3200" dirty="0">
                    <a:solidFill>
                      <a:srgbClr val="0E0E0E"/>
                    </a:solidFill>
                  </a:rPr>
                  <a:t>  expectation </a:t>
                </a:r>
                <a:r>
                  <a:rPr lang="fr-FR" sz="3200" dirty="0" err="1">
                    <a:solidFill>
                      <a:srgbClr val="0E0E0E"/>
                    </a:solidFill>
                  </a:rPr>
                  <a:t>under</a:t>
                </a:r>
                <a:r>
                  <a:rPr lang="fr-FR" sz="3200" dirty="0">
                    <a:solidFill>
                      <a:srgbClr val="0E0E0E"/>
                    </a:solidFill>
                  </a:rPr>
                  <a:t> the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E0E0E"/>
                    </a:solidFill>
                  </a:rPr>
                  <a:t> by taking:</a:t>
                </a:r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CEB1DC0-6C6D-0CE6-095B-7A6CAE540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03" y="7431836"/>
                <a:ext cx="12102528" cy="1077218"/>
              </a:xfrm>
              <a:prstGeom prst="rect">
                <a:avLst/>
              </a:prstGeom>
              <a:blipFill>
                <a:blip r:embed="rId7"/>
                <a:stretch>
                  <a:fillRect l="-1258" t="-6977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que 13">
            <a:extLst>
              <a:ext uri="{FF2B5EF4-FFF2-40B4-BE49-F238E27FC236}">
                <a16:creationId xmlns:a16="http://schemas.microsoft.com/office/drawing/2014/main" id="{623E69ED-55CB-A61E-CE6E-47DD4A8637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2082"/>
          <a:stretch/>
        </p:blipFill>
        <p:spPr>
          <a:xfrm>
            <a:off x="5715000" y="8551731"/>
            <a:ext cx="3276600" cy="1096985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D132DC4-CF35-6B5F-2678-DBACCD4C743C}"/>
              </a:ext>
            </a:extLst>
          </p:cNvPr>
          <p:cNvCxnSpPr>
            <a:cxnSpLocks/>
          </p:cNvCxnSpPr>
          <p:nvPr/>
        </p:nvCxnSpPr>
        <p:spPr>
          <a:xfrm flipV="1">
            <a:off x="11658600" y="4956594"/>
            <a:ext cx="3048000" cy="3494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E06ADB2-ECBD-B67A-E33A-BB6F6CBE79DC}"/>
              </a:ext>
            </a:extLst>
          </p:cNvPr>
          <p:cNvCxnSpPr>
            <a:cxnSpLocks/>
          </p:cNvCxnSpPr>
          <p:nvPr/>
        </p:nvCxnSpPr>
        <p:spPr>
          <a:xfrm flipV="1">
            <a:off x="13182600" y="5638064"/>
            <a:ext cx="1752600" cy="117686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312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3A288-8719-FEC4-9BD5-E0FB6E347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3A34E5-6B09-F7FC-CC19-5833FEFE5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Inclusion Loss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5FF46B8-2AD2-0438-FA84-7582137E3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33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D8EAD2-2A41-2149-A949-4BDF426196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6383"/>
          <a:stretch/>
        </p:blipFill>
        <p:spPr>
          <a:xfrm>
            <a:off x="457200" y="2247900"/>
            <a:ext cx="12708615" cy="35234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95D6C6-9B56-5418-71E3-CC9524CE8F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601" r="6557"/>
          <a:stretch/>
        </p:blipFill>
        <p:spPr>
          <a:xfrm>
            <a:off x="13841907" y="2578959"/>
            <a:ext cx="3778014" cy="713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06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968EA-DFD8-18D7-5E01-C4B1E6FD9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22701B-5FE7-D5A2-0F65-61CA000B6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Inclusion Loss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24404AA-7E4E-844D-6B53-1DA75C01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34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F1808B-AEDC-1D10-61C2-71564C6FC4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6383"/>
          <a:stretch/>
        </p:blipFill>
        <p:spPr>
          <a:xfrm>
            <a:off x="457200" y="2247900"/>
            <a:ext cx="12708615" cy="35234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EC3683-603E-AC6E-681E-C0C591796B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601" r="6557"/>
          <a:stretch/>
        </p:blipFill>
        <p:spPr>
          <a:xfrm>
            <a:off x="13841907" y="2578959"/>
            <a:ext cx="3778014" cy="71379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1CEF08-075B-8336-F735-67560676D4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711" b="280"/>
          <a:stretch/>
        </p:blipFill>
        <p:spPr>
          <a:xfrm>
            <a:off x="457200" y="6145405"/>
            <a:ext cx="12708615" cy="289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571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2D3DA-C71C-11FC-4D78-B40340CFD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454447-B599-B50C-F446-C7459E86E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Inclusion Loss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45A9ABF-8CDC-A76A-281F-5F7379449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35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DB53EE4-7549-5AC7-BBA6-B012942EB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601" r="6557"/>
          <a:stretch/>
        </p:blipFill>
        <p:spPr>
          <a:xfrm>
            <a:off x="13841907" y="2578959"/>
            <a:ext cx="3778014" cy="71379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5729B87-4A65-6260-8559-C4615E8319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657" b="280"/>
          <a:stretch/>
        </p:blipFill>
        <p:spPr>
          <a:xfrm>
            <a:off x="460153" y="2328947"/>
            <a:ext cx="12708615" cy="2895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B111D0-55A3-0CBE-1D96-B8C6F5729C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2488"/>
          <a:stretch/>
        </p:blipFill>
        <p:spPr>
          <a:xfrm>
            <a:off x="460153" y="5448300"/>
            <a:ext cx="12137894" cy="167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36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2876B-5533-4053-683B-4E5D078B1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013AE8-6CDB-1435-9C72-8973E68B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Inclusion Loss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93BAFB4-F54A-8C48-D7FA-6EE1AAEA5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36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B320A68-0A84-6E37-92A7-20E29F78F3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601" r="6557"/>
          <a:stretch/>
        </p:blipFill>
        <p:spPr>
          <a:xfrm>
            <a:off x="13841907" y="2578959"/>
            <a:ext cx="3778014" cy="71379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1A8BB6-2332-44AB-D2C1-53473323EE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657" b="280"/>
          <a:stretch/>
        </p:blipFill>
        <p:spPr>
          <a:xfrm>
            <a:off x="460153" y="2328947"/>
            <a:ext cx="12708615" cy="2895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B8FF58-DEC2-63AD-C7E3-963040F05D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2488"/>
          <a:stretch/>
        </p:blipFill>
        <p:spPr>
          <a:xfrm>
            <a:off x="460153" y="5448300"/>
            <a:ext cx="12137894" cy="16771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FD14E4A-D276-9179-327B-C542857DAF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000" b="53751"/>
          <a:stretch/>
        </p:blipFill>
        <p:spPr>
          <a:xfrm>
            <a:off x="470313" y="7260541"/>
            <a:ext cx="12137894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50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A73C4-3B08-F88F-CE64-F5249C501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AEE6B4-7F02-051E-5BEA-DF4AE6050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Inclusion Loss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121F9CD-538D-98CC-C822-2B6A4573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37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F399A19-3FCF-8AC5-C98D-86AE4298F7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601" r="6557"/>
          <a:stretch/>
        </p:blipFill>
        <p:spPr>
          <a:xfrm>
            <a:off x="13841907" y="2578959"/>
            <a:ext cx="3778014" cy="71379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7D2055-B739-4CE9-B266-8DB1D37E1E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2488"/>
          <a:stretch/>
        </p:blipFill>
        <p:spPr>
          <a:xfrm>
            <a:off x="668079" y="2438504"/>
            <a:ext cx="12137894" cy="16771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0E5065-BC25-915F-57AC-40FE5790E1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000" b="53751"/>
          <a:stretch/>
        </p:blipFill>
        <p:spPr>
          <a:xfrm>
            <a:off x="668079" y="4115659"/>
            <a:ext cx="12137894" cy="1295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04D72BE-DF15-B3E0-6DAF-EE1A374F21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" t="47412" r="-98" b="850"/>
          <a:stretch/>
        </p:blipFill>
        <p:spPr>
          <a:xfrm>
            <a:off x="647759" y="5792814"/>
            <a:ext cx="1213789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1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9EEAD-74AC-785F-9E52-0EF01B867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69F1B6-5561-DB99-84D3-E4BD8561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Inclusion Loss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7FB6587-1AE8-BE09-3648-95C9BD34E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38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A0385C-D860-DCED-0E19-B70FE5DA36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5357"/>
          <a:stretch/>
        </p:blipFill>
        <p:spPr>
          <a:xfrm>
            <a:off x="457200" y="2095500"/>
            <a:ext cx="11181644" cy="1905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8F2B117-DAC3-61B4-B3DA-C7B7DB5773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601" r="6557"/>
          <a:stretch/>
        </p:blipFill>
        <p:spPr>
          <a:xfrm>
            <a:off x="13841907" y="2578959"/>
            <a:ext cx="3778014" cy="713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93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D5A23-C8E4-AA31-5777-D4A5B7D5A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C971A5-0DD6-4302-5E5B-B3EAFFD24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Inclusion Loss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1339CEF-5E41-AD00-515B-C9CC28A69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39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D2B9B8-7866-48F5-0F3D-84FF25042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286"/>
          <a:stretch/>
        </p:blipFill>
        <p:spPr>
          <a:xfrm>
            <a:off x="457200" y="2095500"/>
            <a:ext cx="11181644" cy="3657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0CCC805-28F2-632F-96B0-108AED6AC5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601" r="6557"/>
          <a:stretch/>
        </p:blipFill>
        <p:spPr>
          <a:xfrm>
            <a:off x="13841907" y="2578959"/>
            <a:ext cx="3778014" cy="713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23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37430-4DE1-5A43-6F18-BDA6EAFE9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68101D-60D8-0628-991D-814360793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Problem Statement (1/2): Why do we need probabilistic representations ?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CC5ED6A-7161-585B-7B10-EEB5EFA2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4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FDD775C-571D-E6A5-348B-0B2018C5CE5A}"/>
              </a:ext>
            </a:extLst>
          </p:cNvPr>
          <p:cNvSpPr txBox="1"/>
          <p:nvPr/>
        </p:nvSpPr>
        <p:spPr>
          <a:xfrm>
            <a:off x="950084" y="2131615"/>
            <a:ext cx="16652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noProof="0" dirty="0">
                <a:solidFill>
                  <a:srgbClr val="0070C0"/>
                </a:solidFill>
              </a:rPr>
              <a:t>VLM</a:t>
            </a:r>
            <a:r>
              <a:rPr lang="en-US" sz="3600" noProof="0" dirty="0">
                <a:solidFill>
                  <a:srgbClr val="0070C0"/>
                </a:solidFill>
              </a:rPr>
              <a:t>: </a:t>
            </a:r>
            <a:r>
              <a:rPr lang="en-US" sz="36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600" noProof="0" dirty="0">
                <a:solidFill>
                  <a:srgbClr val="0E0E0E"/>
                </a:solidFill>
                <a:effectLst/>
              </a:rPr>
              <a:t>Encode representations into a deterministic Euclidean space.</a:t>
            </a:r>
            <a:endParaRPr lang="en-US" sz="3600" noProof="0" dirty="0">
              <a:solidFill>
                <a:srgbClr val="0070C0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3BCB3C2-3B57-7E20-59B3-87F6945C0EF2}"/>
              </a:ext>
            </a:extLst>
          </p:cNvPr>
          <p:cNvGrpSpPr/>
          <p:nvPr/>
        </p:nvGrpSpPr>
        <p:grpSpPr>
          <a:xfrm>
            <a:off x="0" y="3041123"/>
            <a:ext cx="11793270" cy="5488250"/>
            <a:chOff x="803638" y="3004999"/>
            <a:chExt cx="11793270" cy="548825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8EA8A99-7488-F292-B2DC-8D55B1982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2686" b="12219"/>
            <a:stretch/>
          </p:blipFill>
          <p:spPr>
            <a:xfrm>
              <a:off x="803638" y="3004999"/>
              <a:ext cx="9711962" cy="54882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8FDA85-5EC4-9F91-8FB0-38F66842C652}"/>
                </a:ext>
              </a:extLst>
            </p:cNvPr>
            <p:cNvSpPr/>
            <p:nvPr/>
          </p:nvSpPr>
          <p:spPr>
            <a:xfrm>
              <a:off x="8928224" y="4020661"/>
              <a:ext cx="1828800" cy="381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4E091BD-56AE-D924-1D20-5E604709B0DA}"/>
                </a:ext>
              </a:extLst>
            </p:cNvPr>
            <p:cNvSpPr/>
            <p:nvPr/>
          </p:nvSpPr>
          <p:spPr>
            <a:xfrm>
              <a:off x="10287000" y="5018626"/>
              <a:ext cx="1828800" cy="381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FBC0F4-7FD4-1A60-3306-16B6D838942E}"/>
                </a:ext>
              </a:extLst>
            </p:cNvPr>
            <p:cNvSpPr/>
            <p:nvPr/>
          </p:nvSpPr>
          <p:spPr>
            <a:xfrm>
              <a:off x="10768108" y="5904563"/>
              <a:ext cx="1828800" cy="381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19768F-6061-4D47-EF31-A3F6F9E59812}"/>
                </a:ext>
              </a:extLst>
            </p:cNvPr>
            <p:cNvSpPr/>
            <p:nvPr/>
          </p:nvSpPr>
          <p:spPr>
            <a:xfrm>
              <a:off x="9601200" y="6749488"/>
              <a:ext cx="1828800" cy="381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A19679-7F59-1DDA-D7B7-2815A51E2159}"/>
                </a:ext>
              </a:extLst>
            </p:cNvPr>
            <p:cNvSpPr/>
            <p:nvPr/>
          </p:nvSpPr>
          <p:spPr>
            <a:xfrm>
              <a:off x="9853708" y="7556953"/>
              <a:ext cx="1828800" cy="381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</p:grpSp>
      <p:sp>
        <p:nvSpPr>
          <p:cNvPr id="15" name="Rounded Rectangle 13">
            <a:extLst>
              <a:ext uri="{FF2B5EF4-FFF2-40B4-BE49-F238E27FC236}">
                <a16:creationId xmlns:a16="http://schemas.microsoft.com/office/drawing/2014/main" id="{CF706B92-03B6-D8C1-969A-71B2A3C213B6}"/>
              </a:ext>
            </a:extLst>
          </p:cNvPr>
          <p:cNvSpPr/>
          <p:nvPr/>
        </p:nvSpPr>
        <p:spPr>
          <a:xfrm>
            <a:off x="11312448" y="4489566"/>
            <a:ext cx="6667485" cy="2591364"/>
          </a:xfrm>
          <a:prstGeom prst="roundRect">
            <a:avLst>
              <a:gd name="adj" fmla="val 10196"/>
            </a:avLst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noProof="0" dirty="0">
                <a:solidFill>
                  <a:srgbClr val="FF0000"/>
                </a:solidFill>
              </a:rPr>
              <a:t>One-to-one correspondence between images and texts</a:t>
            </a:r>
            <a:endParaRPr lang="en-US" sz="3600" noProof="0" dirty="0">
              <a:solidFill>
                <a:srgbClr val="FF0000"/>
              </a:solidFill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08A2E527-2391-F18F-6FAA-E5DA398154A9}"/>
              </a:ext>
            </a:extLst>
          </p:cNvPr>
          <p:cNvSpPr/>
          <p:nvPr/>
        </p:nvSpPr>
        <p:spPr>
          <a:xfrm rot="16200000">
            <a:off x="10269668" y="5334100"/>
            <a:ext cx="583128" cy="943371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9971962-3D9A-CAF5-D329-835054F7B17B}"/>
              </a:ext>
            </a:extLst>
          </p:cNvPr>
          <p:cNvSpPr txBox="1"/>
          <p:nvPr/>
        </p:nvSpPr>
        <p:spPr>
          <a:xfrm>
            <a:off x="11777589" y="7358808"/>
            <a:ext cx="61967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In practice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b="1" noProof="0" dirty="0">
                <a:solidFill>
                  <a:srgbClr val="0E0E0E"/>
                </a:solidFill>
                <a:effectLst/>
              </a:rPr>
              <a:t>Many</a:t>
            </a:r>
            <a:r>
              <a:rPr lang="en-US" sz="3200" b="1" noProof="0" dirty="0">
                <a:solidFill>
                  <a:srgbClr val="0E0E0E"/>
                </a:solidFill>
              </a:rPr>
              <a:t>-</a:t>
            </a:r>
            <a:r>
              <a:rPr lang="en-US" sz="3200" b="1" noProof="0" dirty="0">
                <a:solidFill>
                  <a:srgbClr val="0E0E0E"/>
                </a:solidFill>
                <a:effectLst/>
              </a:rPr>
              <a:t>to-many </a:t>
            </a:r>
          </a:p>
          <a:p>
            <a:pPr marL="457200" indent="-457200">
              <a:buFontTx/>
              <a:buChar char="-"/>
            </a:pPr>
            <a:r>
              <a:rPr lang="en-US" sz="3200" noProof="0" dirty="0">
                <a:solidFill>
                  <a:srgbClr val="0E0E0E"/>
                </a:solidFill>
              </a:rPr>
              <a:t>One image = Many captions</a:t>
            </a:r>
          </a:p>
          <a:p>
            <a:pPr marL="457200" indent="-457200">
              <a:buFontTx/>
              <a:buChar char="-"/>
            </a:pPr>
            <a:r>
              <a:rPr lang="en-US" sz="3200" noProof="0" dirty="0">
                <a:solidFill>
                  <a:srgbClr val="0E0E0E"/>
                </a:solidFill>
              </a:rPr>
              <a:t>One caption = Many images</a:t>
            </a:r>
            <a:endParaRPr lang="en-US" sz="2800" noProof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95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95979-81FD-BD5A-15AF-FEB9E24C8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18CA70-E9DC-704D-7F21-95EE8A8B5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Inclusion Loss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D1B5EE3-E3D0-2F5A-87D7-4F05AFC13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40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9B9B5F-10B3-E118-4AD6-9D7807236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95500"/>
            <a:ext cx="11181644" cy="42672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7803BA4-2F35-8475-367B-099C68F0D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23" y="6819900"/>
            <a:ext cx="11979411" cy="19528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E931C4-1F03-E9F5-C5B3-2D5B3C8FAD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601" r="6557"/>
          <a:stretch/>
        </p:blipFill>
        <p:spPr>
          <a:xfrm>
            <a:off x="13841907" y="2578959"/>
            <a:ext cx="3778014" cy="7137972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B1F541D-1E52-C199-2A2D-6F6AEDD79A1B}"/>
              </a:ext>
            </a:extLst>
          </p:cNvPr>
          <p:cNvSpPr/>
          <p:nvPr/>
        </p:nvSpPr>
        <p:spPr>
          <a:xfrm>
            <a:off x="8534400" y="5885622"/>
            <a:ext cx="1981200" cy="381000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21420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F1E0B-A4E6-D1BA-AAA1-EF513B301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228929-90AC-0BF6-3BD6-58A49FCA3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Inclusion Loss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C12254F-545E-3E69-8405-AB7FCC28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41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AF4017-1D69-6B5E-CA5D-B19B1E2AD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578959"/>
            <a:ext cx="11979411" cy="19528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7C3A8C-CE7B-5D91-3AAA-35C36CD31D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601" r="6557"/>
          <a:stretch/>
        </p:blipFill>
        <p:spPr>
          <a:xfrm>
            <a:off x="13841907" y="2578959"/>
            <a:ext cx="3778014" cy="71379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7253D6CE-56EC-1B3C-B15F-8A11C207D901}"/>
                  </a:ext>
                </a:extLst>
              </p:cNvPr>
              <p:cNvSpPr txBox="1"/>
              <p:nvPr/>
            </p:nvSpPr>
            <p:spPr>
              <a:xfrm>
                <a:off x="533400" y="4854448"/>
                <a:ext cx="13182600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noProof="0" dirty="0"/>
                  <a:t>Finally, we introduce a hypothesis test whether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noProof="0" dirty="0"/>
                  <a:t> is included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E0E0E"/>
                    </a:solidFill>
                  </a:rPr>
                  <a:t> </a:t>
                </a:r>
                <a:r>
                  <a:rPr lang="en-US" sz="3200" noProof="0" dirty="0"/>
                  <a:t>as follows: </a:t>
                </a:r>
                <a:endParaRPr lang="en-US" sz="3200" noProof="0" dirty="0">
                  <a:effectLst/>
                </a:endParaRPr>
              </a:p>
              <a:p>
                <a:pPr indent="-342900"/>
                <a:endParaRPr lang="en-US" sz="2800" noProof="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7253D6CE-56EC-1B3C-B15F-8A11C207D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854448"/>
                <a:ext cx="13182600" cy="1508105"/>
              </a:xfrm>
              <a:prstGeom prst="rect">
                <a:avLst/>
              </a:prstGeom>
              <a:blipFill>
                <a:blip r:embed="rId5"/>
                <a:stretch>
                  <a:fillRect l="-1252" t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phique 9">
            <a:extLst>
              <a:ext uri="{FF2B5EF4-FFF2-40B4-BE49-F238E27FC236}">
                <a16:creationId xmlns:a16="http://schemas.microsoft.com/office/drawing/2014/main" id="{571853DE-20C7-8AC9-BD04-49FA58B36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67000" y="6101262"/>
            <a:ext cx="9044671" cy="5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10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68F27-6B5F-B379-FC88-FCE188F41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4A0790-CCFC-0DFA-69DF-8BDEA8F5B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Inclusion Loss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7C8281C-76C5-83C1-DD17-A6C6E6E3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42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A044CEB-A0D7-2AE6-E2D7-06DCE0265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578959"/>
            <a:ext cx="11979411" cy="19528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510849F-48E3-3284-0F65-0AAAEAC6F1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601" r="6557"/>
          <a:stretch/>
        </p:blipFill>
        <p:spPr>
          <a:xfrm>
            <a:off x="13841907" y="2578959"/>
            <a:ext cx="3778014" cy="71379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7F8D81-8EBC-691D-5B6A-2EEC17353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473" y="5818661"/>
            <a:ext cx="11152586" cy="13822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3571102-432C-7E2D-763B-4CF25EC820CE}"/>
                  </a:ext>
                </a:extLst>
              </p:cNvPr>
              <p:cNvSpPr txBox="1"/>
              <p:nvPr/>
            </p:nvSpPr>
            <p:spPr>
              <a:xfrm>
                <a:off x="533400" y="4854448"/>
                <a:ext cx="13182600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noProof="0" dirty="0"/>
                  <a:t>Finally, we introduce a hypothesis test whether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noProof="0" dirty="0"/>
                  <a:t> is included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E0E0E"/>
                    </a:solidFill>
                  </a:rPr>
                  <a:t> </a:t>
                </a:r>
                <a:r>
                  <a:rPr lang="en-US" sz="3200" noProof="0" dirty="0"/>
                  <a:t>as follows: </a:t>
                </a:r>
                <a:endParaRPr lang="en-US" sz="3200" noProof="0" dirty="0">
                  <a:effectLst/>
                </a:endParaRPr>
              </a:p>
              <a:p>
                <a:pPr indent="-342900"/>
                <a:endParaRPr lang="en-US" sz="2800" noProof="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3571102-432C-7E2D-763B-4CF25EC82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854448"/>
                <a:ext cx="13182600" cy="1508105"/>
              </a:xfrm>
              <a:prstGeom prst="rect">
                <a:avLst/>
              </a:prstGeom>
              <a:blipFill>
                <a:blip r:embed="rId6"/>
                <a:stretch>
                  <a:fillRect l="-1252" t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0118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841FA-DBF8-4346-4843-6C7BC4FFA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9286CD-18F7-96C1-AF39-D28F6633C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Proposed Method: </a:t>
            </a:r>
            <a:r>
              <a:rPr lang="en-US" noProof="0" dirty="0" err="1"/>
              <a:t>ProLIP</a:t>
            </a:r>
            <a:r>
              <a:rPr lang="en-US" noProof="0" dirty="0"/>
              <a:t> – Inclusion Loss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EC8B1EF-F617-DD64-7269-B7743114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43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4F424DC-E2F2-55BD-ADF1-FC889AB47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578959"/>
            <a:ext cx="11979411" cy="19528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4EBCB4D-31F3-9AE2-B530-BA7C253F02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601" r="6557"/>
          <a:stretch/>
        </p:blipFill>
        <p:spPr>
          <a:xfrm>
            <a:off x="13841907" y="2578959"/>
            <a:ext cx="3778014" cy="71379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31A5822-8A9C-B47E-5A99-E2115F0400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831"/>
          <a:stretch/>
        </p:blipFill>
        <p:spPr>
          <a:xfrm>
            <a:off x="533400" y="7795699"/>
            <a:ext cx="13182600" cy="15963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3F88230-3693-EBB5-BBD2-B85A8E6FC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0473" y="5818661"/>
            <a:ext cx="11152586" cy="13822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4B8D1CA-4C6E-3866-2CDA-04579368D954}"/>
                  </a:ext>
                </a:extLst>
              </p:cNvPr>
              <p:cNvSpPr txBox="1"/>
              <p:nvPr/>
            </p:nvSpPr>
            <p:spPr>
              <a:xfrm>
                <a:off x="533400" y="4854448"/>
                <a:ext cx="13182600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noProof="0" dirty="0"/>
                  <a:t>Finally, we introduce a hypothesis test whether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noProof="0" smtClean="0">
                            <a:solidFill>
                              <a:srgbClr val="0E0E0E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noProof="0" dirty="0"/>
                  <a:t> is included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200" i="1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3200" b="0" i="1" smtClean="0">
                            <a:solidFill>
                              <a:srgbClr val="0E0E0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E0E0E"/>
                    </a:solidFill>
                  </a:rPr>
                  <a:t> </a:t>
                </a:r>
                <a:r>
                  <a:rPr lang="en-US" sz="3200" noProof="0" dirty="0"/>
                  <a:t>as follows: </a:t>
                </a:r>
                <a:endParaRPr lang="en-US" sz="3200" noProof="0" dirty="0">
                  <a:effectLst/>
                </a:endParaRPr>
              </a:p>
              <a:p>
                <a:pPr indent="-342900"/>
                <a:endParaRPr lang="en-US" sz="2800" noProof="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4B8D1CA-4C6E-3866-2CDA-04579368D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854448"/>
                <a:ext cx="13182600" cy="1508105"/>
              </a:xfrm>
              <a:prstGeom prst="rect">
                <a:avLst/>
              </a:prstGeom>
              <a:blipFill>
                <a:blip r:embed="rId7"/>
                <a:stretch>
                  <a:fillRect l="-1252" t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781B2FF-13DA-2EC2-0CF3-A3AFD6E8E25E}"/>
                  </a:ext>
                </a:extLst>
              </p:cNvPr>
              <p:cNvSpPr txBox="1"/>
              <p:nvPr/>
            </p:nvSpPr>
            <p:spPr>
              <a:xfrm>
                <a:off x="430707" y="7042693"/>
                <a:ext cx="1318260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3200" noProof="0" dirty="0"/>
                  <a:t>By </a:t>
                </a:r>
                <a:r>
                  <a:rPr lang="fr-FR" sz="3200" noProof="0" dirty="0" err="1"/>
                  <a:t>taking</a:t>
                </a:r>
                <a:r>
                  <a:rPr lang="fr-FR" sz="3200" noProof="0" dirty="0"/>
                  <a:t> the log </a:t>
                </a:r>
                <a:r>
                  <a:rPr lang="fr-FR" sz="3200" noProof="0" dirty="0" err="1"/>
                  <a:t>sigmoid</a:t>
                </a:r>
                <a:r>
                  <a:rPr lang="fr-FR" sz="3200" noProof="0" dirty="0"/>
                  <a:t> </a:t>
                </a:r>
                <a:r>
                  <a:rPr lang="fr-FR" sz="3200" noProof="0" dirty="0" err="1"/>
                  <a:t>loss</a:t>
                </a:r>
                <a:r>
                  <a:rPr lang="fr-FR" sz="3200" noProof="0" dirty="0"/>
                  <a:t> and </a:t>
                </a:r>
                <a:r>
                  <a:rPr lang="fr-FR" sz="3200" noProof="0" dirty="0" err="1"/>
                  <a:t>addind</a:t>
                </a:r>
                <a:r>
                  <a:rPr lang="fr-FR" sz="3200" noProof="0" dirty="0"/>
                  <a:t> a </a:t>
                </a:r>
                <a:r>
                  <a:rPr lang="fr-FR" sz="3200" noProof="0" dirty="0" err="1"/>
                  <a:t>learnable</a:t>
                </a:r>
                <a:r>
                  <a:rPr lang="fr-FR" sz="3200" noProof="0" dirty="0"/>
                  <a:t> </a:t>
                </a:r>
                <a:r>
                  <a:rPr lang="fr-FR" sz="3200" noProof="0" dirty="0" err="1"/>
                  <a:t>scalar</a:t>
                </a:r>
                <a:r>
                  <a:rPr lang="fr-FR" sz="3200" noProof="0" dirty="0"/>
                  <a:t> </a:t>
                </a:r>
                <a14:m>
                  <m:oMath xmlns:m="http://schemas.openxmlformats.org/officeDocument/2006/math">
                    <m:r>
                      <a:rPr lang="fr-FR" sz="3200" b="0" i="1" noProof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fr-FR" sz="3200" noProof="0" dirty="0"/>
                  <a:t>:</a:t>
                </a:r>
                <a:endParaRPr lang="en-US" sz="3200" noProof="0" dirty="0">
                  <a:effectLst/>
                </a:endParaRPr>
              </a:p>
              <a:p>
                <a:pPr indent="-342900"/>
                <a:endParaRPr lang="en-US" sz="2800" noProof="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781B2FF-13DA-2EC2-0CF3-A3AFD6E8E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07" y="7042693"/>
                <a:ext cx="13182600" cy="1015663"/>
              </a:xfrm>
              <a:prstGeom prst="rect">
                <a:avLst/>
              </a:prstGeom>
              <a:blipFill>
                <a:blip r:embed="rId8"/>
                <a:stretch>
                  <a:fillRect l="-1156" t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D8CC92D-9436-EE3B-66CD-9F51DBB76383}"/>
              </a:ext>
            </a:extLst>
          </p:cNvPr>
          <p:cNvSpPr/>
          <p:nvPr/>
        </p:nvSpPr>
        <p:spPr>
          <a:xfrm>
            <a:off x="399331" y="7702981"/>
            <a:ext cx="13442576" cy="2044488"/>
          </a:xfrm>
          <a:prstGeom prst="round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6076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184AF-269A-4310-BC37-ED283FD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Experimental settings: Training and evaluation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44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E0553E7-51CE-1242-308B-97D452836E8D}"/>
              </a:ext>
            </a:extLst>
          </p:cNvPr>
          <p:cNvSpPr txBox="1"/>
          <p:nvPr/>
        </p:nvSpPr>
        <p:spPr>
          <a:xfrm>
            <a:off x="925431" y="2952621"/>
            <a:ext cx="792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0070C0"/>
                </a:solidFill>
              </a:rPr>
              <a:t>Model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endParaRPr kumimoji="1" lang="en-US" sz="3200" noProof="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kumimoji="1" lang="en-US" sz="32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Image encoder: </a:t>
            </a:r>
            <a:r>
              <a:rPr kumimoji="1" lang="en-US" sz="3200" noProof="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ViT</a:t>
            </a:r>
            <a:r>
              <a:rPr kumimoji="1" lang="en-US" sz="32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-B/16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kumimoji="1" lang="en-US" sz="32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Text encoder: 12-layers 768-wide Transformer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kumimoji="1" lang="en-US" sz="32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Context length: 64 tokens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98566CD-961B-2590-E3A7-23B7ADD705EA}"/>
              </a:ext>
            </a:extLst>
          </p:cNvPr>
          <p:cNvSpPr txBox="1"/>
          <p:nvPr/>
        </p:nvSpPr>
        <p:spPr>
          <a:xfrm>
            <a:off x="911984" y="5905500"/>
            <a:ext cx="792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0070C0"/>
                </a:solidFill>
              </a:rPr>
              <a:t>Training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endParaRPr kumimoji="1" lang="en-US" sz="3200" noProof="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kumimoji="1" lang="en-US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32  NVIDIA H100 GPUs with Bfloat16 precision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kumimoji="1" lang="en-US" sz="32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1 day for 1.28B seen samples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2604202-DBE3-3634-CC05-F412AA89A074}"/>
              </a:ext>
            </a:extLst>
          </p:cNvPr>
          <p:cNvCxnSpPr>
            <a:cxnSpLocks/>
          </p:cNvCxnSpPr>
          <p:nvPr/>
        </p:nvCxnSpPr>
        <p:spPr>
          <a:xfrm>
            <a:off x="9063318" y="2952621"/>
            <a:ext cx="0" cy="55317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DF02C21E-E8C6-7E0D-7E2A-90F02BEB7C1A}"/>
              </a:ext>
            </a:extLst>
          </p:cNvPr>
          <p:cNvSpPr txBox="1"/>
          <p:nvPr/>
        </p:nvSpPr>
        <p:spPr>
          <a:xfrm>
            <a:off x="9829800" y="2952621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Evaluation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endParaRPr kumimoji="1" lang="en-US" sz="3200" noProof="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kumimoji="1" lang="en-US" sz="32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38 tasks of </a:t>
            </a:r>
            <a:r>
              <a:rPr kumimoji="1" lang="en-US" sz="3200" noProof="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Datacomp</a:t>
            </a:r>
            <a:endParaRPr kumimoji="1" lang="en-US" sz="3200" noProof="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kumimoji="1" lang="en-US" sz="3200" dirty="0" err="1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HierarCaps</a:t>
            </a:r>
            <a:r>
              <a:rPr kumimoji="1" lang="en-US" sz="320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 dataset</a:t>
            </a:r>
            <a:endParaRPr kumimoji="1" lang="en-US" sz="3200" noProof="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36679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5944A-E52D-AEB3-4BD9-F67DE6A3B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953D37-A284-41BF-4B43-70929F408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kumimoji="1" lang="en-US" noProof="0" dirty="0"/>
              <a:t>Quantitative results : </a:t>
            </a:r>
            <a:r>
              <a:rPr kumimoji="1" lang="en-US" noProof="0" dirty="0" err="1"/>
              <a:t>ProLIP</a:t>
            </a:r>
            <a:r>
              <a:rPr kumimoji="1" lang="en-US" noProof="0" dirty="0"/>
              <a:t> outperformed the baselines and scaled well with bigger model and data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C01B0C9-4777-721E-D769-D358D173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45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521864-C34E-CF3D-1E9C-6D9E82239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45" y="3834827"/>
            <a:ext cx="17386310" cy="4782935"/>
          </a:xfrm>
          <a:prstGeom prst="rect">
            <a:avLst/>
          </a:prstGeom>
        </p:spPr>
      </p:pic>
      <p:sp>
        <p:nvSpPr>
          <p:cNvPr id="4" name="左カーブ矢印 3">
            <a:extLst>
              <a:ext uri="{FF2B5EF4-FFF2-40B4-BE49-F238E27FC236}">
                <a16:creationId xmlns:a16="http://schemas.microsoft.com/office/drawing/2014/main" id="{D7C909B7-6ABD-416B-01D7-020C1436A8E0}"/>
              </a:ext>
            </a:extLst>
          </p:cNvPr>
          <p:cNvSpPr/>
          <p:nvPr/>
        </p:nvSpPr>
        <p:spPr>
          <a:xfrm rot="10800000" flipH="1" flipV="1">
            <a:off x="16947039" y="4691444"/>
            <a:ext cx="890116" cy="1534850"/>
          </a:xfrm>
          <a:prstGeom prst="curvedLeftArrow">
            <a:avLst>
              <a:gd name="adj1" fmla="val 25000"/>
              <a:gd name="adj2" fmla="val 50000"/>
              <a:gd name="adj3" fmla="val 35220"/>
            </a:avLst>
          </a:prstGeom>
          <a:solidFill>
            <a:srgbClr val="00B0F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noProof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角丸四角形吹き出し 14">
                <a:extLst>
                  <a:ext uri="{FF2B5EF4-FFF2-40B4-BE49-F238E27FC236}">
                    <a16:creationId xmlns:a16="http://schemas.microsoft.com/office/drawing/2014/main" id="{CEF327A6-E3A9-F977-21DC-1E45A752B0E2}"/>
                  </a:ext>
                </a:extLst>
              </p:cNvPr>
              <p:cNvSpPr/>
              <p:nvPr/>
            </p:nvSpPr>
            <p:spPr>
              <a:xfrm rot="10800000" flipV="1">
                <a:off x="14619415" y="2779717"/>
                <a:ext cx="2772682" cy="574907"/>
              </a:xfrm>
              <a:prstGeom prst="wedgeRoundRectCallout">
                <a:avLst>
                  <a:gd name="adj1" fmla="val -56990"/>
                  <a:gd name="adj2" fmla="val 305509"/>
                  <a:gd name="adj3" fmla="val 16667"/>
                </a:avLst>
              </a:prstGeom>
              <a:solidFill>
                <a:schemeClr val="bg1">
                  <a:alpha val="8391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noProof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Quattrocento Sans"/>
                          <a:cs typeface="Quattrocento Sans"/>
                          <a:sym typeface="Quattrocento Sans"/>
                        </a:rPr>
                        <m:t>+ </m:t>
                      </m:r>
                      <m:r>
                        <a:rPr lang="en-US" sz="4000" b="1" i="1" noProof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Quattrocento Sans"/>
                          <a:cs typeface="Quattrocento Sans"/>
                          <a:sym typeface="Quattrocento Sans"/>
                        </a:rPr>
                        <m:t>𝟎</m:t>
                      </m:r>
                      <m:r>
                        <a:rPr lang="en-US" sz="4000" b="1" i="1" noProof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Quattrocento Sans"/>
                          <a:cs typeface="Quattrocento Sans"/>
                          <a:sym typeface="Quattrocento Sans"/>
                        </a:rPr>
                        <m:t>.</m:t>
                      </m:r>
                      <m:r>
                        <a:rPr lang="en-US" sz="4000" b="1" i="1" noProof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Quattrocento Sans"/>
                          <a:cs typeface="Quattrocento Sans"/>
                          <a:sym typeface="Quattrocento Sans"/>
                        </a:rPr>
                        <m:t>𝟖</m:t>
                      </m:r>
                    </m:oMath>
                  </m:oMathPara>
                </a14:m>
                <a:endParaRPr lang="en-US" sz="4000" b="1" noProof="0" dirty="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mc:Choice>
        <mc:Fallback>
          <p:sp>
            <p:nvSpPr>
              <p:cNvPr id="7" name="角丸四角形吹き出し 14">
                <a:extLst>
                  <a:ext uri="{FF2B5EF4-FFF2-40B4-BE49-F238E27FC236}">
                    <a16:creationId xmlns:a16="http://schemas.microsoft.com/office/drawing/2014/main" id="{CEF327A6-E3A9-F977-21DC-1E45A752B0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14619415" y="2779717"/>
                <a:ext cx="2772682" cy="574907"/>
              </a:xfrm>
              <a:prstGeom prst="wedgeRoundRectCallout">
                <a:avLst>
                  <a:gd name="adj1" fmla="val -56990"/>
                  <a:gd name="adj2" fmla="val 305509"/>
                  <a:gd name="adj3" fmla="val 16667"/>
                </a:avLst>
              </a:prstGeom>
              <a:blipFill>
                <a:blip r:embed="rId4"/>
                <a:stretch>
                  <a:fillRect t="-3030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63644F8-95B3-FC5A-6B09-7D3337E0AED3}"/>
              </a:ext>
            </a:extLst>
          </p:cNvPr>
          <p:cNvSpPr/>
          <p:nvPr/>
        </p:nvSpPr>
        <p:spPr>
          <a:xfrm>
            <a:off x="15797684" y="4838700"/>
            <a:ext cx="890116" cy="381000"/>
          </a:xfrm>
          <a:prstGeom prst="round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0331C7C-3341-1C2B-9071-52C58A6FFAC1}"/>
              </a:ext>
            </a:extLst>
          </p:cNvPr>
          <p:cNvSpPr/>
          <p:nvPr/>
        </p:nvSpPr>
        <p:spPr>
          <a:xfrm>
            <a:off x="15797684" y="5699903"/>
            <a:ext cx="890116" cy="381000"/>
          </a:xfrm>
          <a:prstGeom prst="round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D2D619A-6F82-F6C2-0869-6CBE26A1BA1B}"/>
              </a:ext>
            </a:extLst>
          </p:cNvPr>
          <p:cNvSpPr txBox="1"/>
          <p:nvPr/>
        </p:nvSpPr>
        <p:spPr>
          <a:xfrm>
            <a:off x="950084" y="1994184"/>
            <a:ext cx="16652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Zero-shot classification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Using CSD, the nearest class text embedding is predicted </a:t>
            </a:r>
          </a:p>
        </p:txBody>
      </p:sp>
    </p:spTree>
    <p:extLst>
      <p:ext uri="{BB962C8B-B14F-4D97-AF65-F5344CB8AC3E}">
        <p14:creationId xmlns:p14="http://schemas.microsoft.com/office/powerpoint/2010/main" val="10976188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4D965-864B-6185-8D28-6ADCB4819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842B56F-4F3D-DB18-198D-96DCC2A02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46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88669D-43C9-E93C-8B65-8C00F4DBF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45" y="3834827"/>
            <a:ext cx="17386310" cy="4782935"/>
          </a:xfrm>
          <a:prstGeom prst="rect">
            <a:avLst/>
          </a:prstGeom>
        </p:spPr>
      </p:pic>
      <p:sp>
        <p:nvSpPr>
          <p:cNvPr id="7" name="角丸四角形吹き出し 14">
            <a:extLst>
              <a:ext uri="{FF2B5EF4-FFF2-40B4-BE49-F238E27FC236}">
                <a16:creationId xmlns:a16="http://schemas.microsoft.com/office/drawing/2014/main" id="{530C6A3F-34C5-FE56-67D3-62957FC2F2C9}"/>
              </a:ext>
            </a:extLst>
          </p:cNvPr>
          <p:cNvSpPr/>
          <p:nvPr/>
        </p:nvSpPr>
        <p:spPr>
          <a:xfrm rot="10800000" flipV="1">
            <a:off x="4419600" y="8292816"/>
            <a:ext cx="7801882" cy="1422684"/>
          </a:xfrm>
          <a:prstGeom prst="wedgeRoundRectCallout">
            <a:avLst>
              <a:gd name="adj1" fmla="val -97444"/>
              <a:gd name="adj2" fmla="val -130293"/>
              <a:gd name="adj3" fmla="val 16667"/>
            </a:avLst>
          </a:prstGeom>
          <a:solidFill>
            <a:schemeClr val="bg1">
              <a:alpha val="8391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noProof="0" dirty="0" err="1">
                <a:solidFill>
                  <a:schemeClr val="dk1"/>
                </a:solidFill>
                <a:ea typeface="Quattrocento Sans"/>
                <a:cs typeface="Quattrocento Sans"/>
                <a:sym typeface="Quattrocento Sans"/>
              </a:rPr>
              <a:t>ProLIP</a:t>
            </a:r>
            <a:r>
              <a:rPr lang="en-US" sz="4000" noProof="0" dirty="0">
                <a:solidFill>
                  <a:schemeClr val="dk1"/>
                </a:solidFill>
                <a:ea typeface="Quattrocento Sans"/>
                <a:cs typeface="Quattrocento Sans"/>
                <a:sym typeface="Quattrocento Sans"/>
              </a:rPr>
              <a:t> scaled well with bigger model or more training data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BBBBD97-A80A-6F71-3492-80FAE2D68122}"/>
              </a:ext>
            </a:extLst>
          </p:cNvPr>
          <p:cNvSpPr/>
          <p:nvPr/>
        </p:nvSpPr>
        <p:spPr>
          <a:xfrm>
            <a:off x="15833368" y="6976757"/>
            <a:ext cx="890116" cy="381000"/>
          </a:xfrm>
          <a:prstGeom prst="round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E59F2B5-7FFB-ED5C-1D5B-7835BF1FDE60}"/>
              </a:ext>
            </a:extLst>
          </p:cNvPr>
          <p:cNvSpPr/>
          <p:nvPr/>
        </p:nvSpPr>
        <p:spPr>
          <a:xfrm>
            <a:off x="15833368" y="6342534"/>
            <a:ext cx="890116" cy="381000"/>
          </a:xfrm>
          <a:prstGeom prst="round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7987EF2-1C58-1CB9-3C75-B6A129985D4A}"/>
              </a:ext>
            </a:extLst>
          </p:cNvPr>
          <p:cNvSpPr txBox="1"/>
          <p:nvPr/>
        </p:nvSpPr>
        <p:spPr>
          <a:xfrm>
            <a:off x="950084" y="1994184"/>
            <a:ext cx="16652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Zero-shot classification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noProof="0" dirty="0">
                <a:solidFill>
                  <a:srgbClr val="0E0E0E"/>
                </a:solidFill>
                <a:effectLst/>
              </a:rPr>
              <a:t>Using CSD, the nearest class text embedding is predicted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C548259-2BB6-1C1E-4575-26971C2EF151}"/>
              </a:ext>
            </a:extLst>
          </p:cNvPr>
          <p:cNvSpPr/>
          <p:nvPr/>
        </p:nvSpPr>
        <p:spPr>
          <a:xfrm>
            <a:off x="15833368" y="7598402"/>
            <a:ext cx="890116" cy="381000"/>
          </a:xfrm>
          <a:prstGeom prst="round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Segoe UI Historic" panose="020B0502040204020203" pitchFamily="34" charset="0"/>
              <a:ea typeface="游ゴシック" panose="020B0400000000000000" pitchFamily="34" charset="-128"/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A1655C7D-65A7-96C4-FF08-51F97151C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kumimoji="1" lang="en-US" noProof="0" dirty="0"/>
              <a:t>Quantitative results : </a:t>
            </a:r>
            <a:r>
              <a:rPr kumimoji="1" lang="en-US" noProof="0" dirty="0" err="1"/>
              <a:t>ProLIP</a:t>
            </a:r>
            <a:r>
              <a:rPr kumimoji="1" lang="en-US" noProof="0" dirty="0"/>
              <a:t> outperformed the baselines and scaled well with bigger model and data</a:t>
            </a:r>
          </a:p>
        </p:txBody>
      </p:sp>
    </p:spTree>
    <p:extLst>
      <p:ext uri="{BB962C8B-B14F-4D97-AF65-F5344CB8AC3E}">
        <p14:creationId xmlns:p14="http://schemas.microsoft.com/office/powerpoint/2010/main" val="935561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9B1EC-83EA-4073-1431-6992BEDE4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6C4F8C-5C2E-D1EB-F543-7EF9C01DD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kumimoji="1" lang="en-US" noProof="0" dirty="0"/>
              <a:t>Quantitative results : Understanding the learned uncertainty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979D399-61F0-A8CF-1068-77FE01A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47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AC7B52F-7EFD-3DA9-4F36-62549E81D6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942"/>
          <a:stretch/>
        </p:blipFill>
        <p:spPr>
          <a:xfrm>
            <a:off x="609600" y="5600699"/>
            <a:ext cx="16774621" cy="3971903"/>
          </a:xfrm>
          <a:prstGeom prst="rect">
            <a:avLst/>
          </a:prstGeom>
        </p:spPr>
      </p:pic>
      <p:sp>
        <p:nvSpPr>
          <p:cNvPr id="9" name="Bulle rectangulaire à coins arrondis 8">
            <a:extLst>
              <a:ext uri="{FF2B5EF4-FFF2-40B4-BE49-F238E27FC236}">
                <a16:creationId xmlns:a16="http://schemas.microsoft.com/office/drawing/2014/main" id="{E4818692-9364-837B-9D93-3E9DAF525816}"/>
              </a:ext>
            </a:extLst>
          </p:cNvPr>
          <p:cNvSpPr/>
          <p:nvPr/>
        </p:nvSpPr>
        <p:spPr>
          <a:xfrm>
            <a:off x="10058400" y="2171700"/>
            <a:ext cx="5189883" cy="2294282"/>
          </a:xfrm>
          <a:prstGeom prst="wedgeRoundRectCallout">
            <a:avLst>
              <a:gd name="adj1" fmla="val 48196"/>
              <a:gd name="adj2" fmla="val 106204"/>
              <a:gd name="adj3" fmla="val 16667"/>
            </a:avLst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Short/vague text = high uncertainty</a:t>
            </a:r>
            <a:endParaRPr lang="en-US" sz="3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0" name="Bulle rectangulaire à coins arrondis 9">
            <a:extLst>
              <a:ext uri="{FF2B5EF4-FFF2-40B4-BE49-F238E27FC236}">
                <a16:creationId xmlns:a16="http://schemas.microsoft.com/office/drawing/2014/main" id="{CE1E4BA6-1965-775C-B5CA-226FA2F57865}"/>
              </a:ext>
            </a:extLst>
          </p:cNvPr>
          <p:cNvSpPr/>
          <p:nvPr/>
        </p:nvSpPr>
        <p:spPr>
          <a:xfrm>
            <a:off x="609600" y="2171700"/>
            <a:ext cx="5189883" cy="2294282"/>
          </a:xfrm>
          <a:prstGeom prst="wedgeRoundRectCallout">
            <a:avLst>
              <a:gd name="adj1" fmla="val -13283"/>
              <a:gd name="adj2" fmla="val 105356"/>
              <a:gd name="adj3" fmla="val 16667"/>
            </a:avLst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Precise description = low uncertainty</a:t>
            </a:r>
            <a:endParaRPr lang="en-US" sz="3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4003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CBA5E-A6EC-FC7E-0110-6AAADC2F9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77B3DC-BFE7-9015-C141-3667A5546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kumimoji="1" lang="en-US" noProof="0" dirty="0"/>
              <a:t>Quantitative results : Understanding the learned uncertainty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ECDEAB6-C916-5C9D-92E0-D5C0A180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48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8FBF5D-F81E-57C1-C6F4-54FA2BF87B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48987"/>
          <a:stretch/>
        </p:blipFill>
        <p:spPr>
          <a:xfrm>
            <a:off x="609600" y="2086695"/>
            <a:ext cx="16774621" cy="3818805"/>
          </a:xfrm>
          <a:prstGeom prst="rect">
            <a:avLst/>
          </a:prstGeom>
        </p:spPr>
      </p:pic>
      <p:sp>
        <p:nvSpPr>
          <p:cNvPr id="4" name="Bulle rectangulaire à coins arrondis 3">
            <a:extLst>
              <a:ext uri="{FF2B5EF4-FFF2-40B4-BE49-F238E27FC236}">
                <a16:creationId xmlns:a16="http://schemas.microsoft.com/office/drawing/2014/main" id="{C4F1E6E9-38EF-1CD6-1E19-9B2D8109F339}"/>
              </a:ext>
            </a:extLst>
          </p:cNvPr>
          <p:cNvSpPr/>
          <p:nvPr/>
        </p:nvSpPr>
        <p:spPr>
          <a:xfrm>
            <a:off x="9982200" y="7277100"/>
            <a:ext cx="5189883" cy="2294282"/>
          </a:xfrm>
          <a:prstGeom prst="wedgeRoundRectCallout">
            <a:avLst>
              <a:gd name="adj1" fmla="val 36201"/>
              <a:gd name="adj2" fmla="val -122754"/>
              <a:gd name="adj3" fmla="val 16667"/>
            </a:avLst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Only one object and white background = high uncertainty</a:t>
            </a:r>
            <a:endParaRPr lang="en-US" sz="3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5476D814-4C06-1630-101E-419C04847B1A}"/>
              </a:ext>
            </a:extLst>
          </p:cNvPr>
          <p:cNvSpPr/>
          <p:nvPr/>
        </p:nvSpPr>
        <p:spPr>
          <a:xfrm>
            <a:off x="967918" y="7277100"/>
            <a:ext cx="5189883" cy="2294282"/>
          </a:xfrm>
          <a:prstGeom prst="wedgeRoundRectCallout">
            <a:avLst>
              <a:gd name="adj1" fmla="val 213"/>
              <a:gd name="adj2" fmla="val -123602"/>
              <a:gd name="adj3" fmla="val 16667"/>
            </a:avLst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rPr>
              <a:t>Complex visual scenes = low uncertainty</a:t>
            </a:r>
            <a:endParaRPr lang="en-US" sz="3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6788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A81BC-6D65-CF4B-F283-2D37BE595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35A7AA-C40F-0BF1-E07B-ACA9E2400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kumimoji="1" lang="en-US" noProof="0" dirty="0"/>
              <a:t>Quantitative results : Understanding the learned uncertainty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928ECF8-83CB-5962-7E78-18BD4199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49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90666D-30C1-A72E-D68A-7F3DB25DDF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102"/>
          <a:stretch/>
        </p:blipFill>
        <p:spPr>
          <a:xfrm>
            <a:off x="314380" y="3688159"/>
            <a:ext cx="17055962" cy="4531826"/>
          </a:xfrm>
          <a:prstGeom prst="rect">
            <a:avLst/>
          </a:prstGeom>
        </p:spPr>
      </p:pic>
      <p:pic>
        <p:nvPicPr>
          <p:cNvPr id="11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82D4C59A-6960-0850-65AA-E54001E3A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84" y="2061340"/>
            <a:ext cx="4630355" cy="1862959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82A15094-242D-BC09-CFFC-65B554BDD994}"/>
              </a:ext>
            </a:extLst>
          </p:cNvPr>
          <p:cNvSpPr txBox="1"/>
          <p:nvPr/>
        </p:nvSpPr>
        <p:spPr>
          <a:xfrm>
            <a:off x="1169657" y="2241498"/>
            <a:ext cx="40605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2800" b="1" noProof="0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Image uncertainty</a:t>
            </a:r>
          </a:p>
          <a:p>
            <a:pPr algn="ctr"/>
            <a:r>
              <a:rPr kumimoji="1" lang="en-US" sz="2800" b="1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vs</a:t>
            </a:r>
          </a:p>
          <a:p>
            <a:pPr algn="ctr"/>
            <a:r>
              <a:rPr kumimoji="1" lang="en-US" sz="2800" b="1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Text uncertainty</a:t>
            </a:r>
          </a:p>
        </p:txBody>
      </p:sp>
      <p:sp>
        <p:nvSpPr>
          <p:cNvPr id="13" name="Down Arrow 16">
            <a:extLst>
              <a:ext uri="{FF2B5EF4-FFF2-40B4-BE49-F238E27FC236}">
                <a16:creationId xmlns:a16="http://schemas.microsoft.com/office/drawing/2014/main" id="{DC813BA9-1063-2926-FDED-131F6E382992}"/>
              </a:ext>
            </a:extLst>
          </p:cNvPr>
          <p:cNvSpPr/>
          <p:nvPr/>
        </p:nvSpPr>
        <p:spPr>
          <a:xfrm rot="16200000">
            <a:off x="494503" y="8431274"/>
            <a:ext cx="583128" cy="943371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B119BFFE-314E-982B-57E0-027BD50780C8}"/>
              </a:ext>
            </a:extLst>
          </p:cNvPr>
          <p:cNvSpPr txBox="1"/>
          <p:nvPr/>
        </p:nvSpPr>
        <p:spPr>
          <a:xfrm>
            <a:off x="1524000" y="8425905"/>
            <a:ext cx="42891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</a:t>
            </a:r>
            <a:r>
              <a:rPr lang="en-US" sz="2800" noProof="0" dirty="0" err="1"/>
              <a:t>exts</a:t>
            </a:r>
            <a:r>
              <a:rPr lang="en-US" sz="2800" noProof="0" dirty="0"/>
              <a:t> are more uncertain than images</a:t>
            </a:r>
          </a:p>
        </p:txBody>
      </p:sp>
      <p:pic>
        <p:nvPicPr>
          <p:cNvPr id="15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55103AF8-B423-A468-D4B6-204F7BED5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017" y="2005638"/>
            <a:ext cx="4630355" cy="1862959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2DD7EDB4-5EBC-4ECB-48C3-B27D9BA4C0D2}"/>
              </a:ext>
            </a:extLst>
          </p:cNvPr>
          <p:cNvSpPr txBox="1"/>
          <p:nvPr/>
        </p:nvSpPr>
        <p:spPr>
          <a:xfrm>
            <a:off x="6968590" y="2185796"/>
            <a:ext cx="40605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2800" b="1" noProof="0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Text uncertainty</a:t>
            </a:r>
          </a:p>
          <a:p>
            <a:pPr algn="ctr"/>
            <a:r>
              <a:rPr kumimoji="1" lang="en-US" sz="2800" b="1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vs</a:t>
            </a:r>
          </a:p>
          <a:p>
            <a:pPr algn="ctr"/>
            <a:r>
              <a:rPr kumimoji="1" lang="en-US" sz="2800" b="1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Token length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601BB6B7-D29A-2943-2271-27DC8433D565}"/>
              </a:ext>
            </a:extLst>
          </p:cNvPr>
          <p:cNvSpPr txBox="1"/>
          <p:nvPr/>
        </p:nvSpPr>
        <p:spPr>
          <a:xfrm>
            <a:off x="7090186" y="8219985"/>
            <a:ext cx="42891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Shorter texts are more uncertain than complex ones</a:t>
            </a:r>
            <a:endParaRPr lang="en-US" sz="2800" noProof="0" dirty="0"/>
          </a:p>
        </p:txBody>
      </p:sp>
      <p:pic>
        <p:nvPicPr>
          <p:cNvPr id="18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3015B0DD-FA2D-2193-EBC0-4C9E67381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8377" y="2005638"/>
            <a:ext cx="4630355" cy="1862959"/>
          </a:xfrm>
          <a:prstGeom prst="rect">
            <a:avLst/>
          </a:prstGeom>
        </p:spPr>
      </p:pic>
      <p:sp>
        <p:nvSpPr>
          <p:cNvPr id="19" name="TextBox 10">
            <a:extLst>
              <a:ext uri="{FF2B5EF4-FFF2-40B4-BE49-F238E27FC236}">
                <a16:creationId xmlns:a16="http://schemas.microsoft.com/office/drawing/2014/main" id="{E208780A-5D93-2682-B644-F1F70B56F778}"/>
              </a:ext>
            </a:extLst>
          </p:cNvPr>
          <p:cNvSpPr txBox="1"/>
          <p:nvPr/>
        </p:nvSpPr>
        <p:spPr>
          <a:xfrm>
            <a:off x="12547950" y="2185796"/>
            <a:ext cx="40605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sz="2800" b="1" noProof="0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Text uncertainty</a:t>
            </a:r>
          </a:p>
          <a:p>
            <a:pPr algn="ctr"/>
            <a:r>
              <a:rPr kumimoji="1" lang="en-US" sz="2800" b="1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vs</a:t>
            </a:r>
          </a:p>
          <a:p>
            <a:pPr algn="ctr"/>
            <a:r>
              <a:rPr kumimoji="1" lang="en-US" sz="2800" b="1" dirty="0">
                <a:latin typeface="Segoe UI Historic" panose="020B0502040204020203" pitchFamily="34" charset="0"/>
                <a:ea typeface="游ゴシック" panose="020B0400000000000000" pitchFamily="34" charset="-128"/>
              </a:rPr>
              <a:t>Text hierarchy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1EFC3954-C8F5-5837-D1C3-FD2D09826CA9}"/>
              </a:ext>
            </a:extLst>
          </p:cNvPr>
          <p:cNvSpPr txBox="1"/>
          <p:nvPr/>
        </p:nvSpPr>
        <p:spPr>
          <a:xfrm>
            <a:off x="12547950" y="8214797"/>
            <a:ext cx="42891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More general captions (i.e., lower level) are more uncertain</a:t>
            </a:r>
            <a:endParaRPr lang="en-US" sz="2800" noProof="0" dirty="0"/>
          </a:p>
        </p:txBody>
      </p:sp>
    </p:spTree>
    <p:extLst>
      <p:ext uri="{BB962C8B-B14F-4D97-AF65-F5344CB8AC3E}">
        <p14:creationId xmlns:p14="http://schemas.microsoft.com/office/powerpoint/2010/main" val="2310068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396F5-5A60-A0E1-240E-4BBC9FDFE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63626A-32C0-1AFD-1044-2AF400F82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Problem Statement (1/2): Why do we need probabilistic representations ?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5971080-630F-7802-BE7D-6EB6F2807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5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E315CEA-0AED-B056-6647-74F6A4A442E4}"/>
              </a:ext>
            </a:extLst>
          </p:cNvPr>
          <p:cNvSpPr txBox="1"/>
          <p:nvPr/>
        </p:nvSpPr>
        <p:spPr>
          <a:xfrm>
            <a:off x="950084" y="2131615"/>
            <a:ext cx="16652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noProof="0" dirty="0">
                <a:solidFill>
                  <a:srgbClr val="0070C0"/>
                </a:solidFill>
              </a:rPr>
              <a:t>VLM</a:t>
            </a:r>
            <a:r>
              <a:rPr lang="en-US" sz="3600" noProof="0" dirty="0">
                <a:solidFill>
                  <a:srgbClr val="0070C0"/>
                </a:solidFill>
              </a:rPr>
              <a:t>: </a:t>
            </a:r>
            <a:r>
              <a:rPr lang="en-US" sz="36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600" noProof="0" dirty="0">
                <a:solidFill>
                  <a:srgbClr val="0E0E0E"/>
                </a:solidFill>
                <a:effectLst/>
              </a:rPr>
              <a:t>Encode representations into a deterministic Euclidean space.</a:t>
            </a:r>
            <a:endParaRPr lang="en-US" sz="3600" noProof="0" dirty="0">
              <a:solidFill>
                <a:srgbClr val="0070C0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5ADFE5B-2E76-15F3-AD45-0FECDCE0395D}"/>
              </a:ext>
            </a:extLst>
          </p:cNvPr>
          <p:cNvGrpSpPr/>
          <p:nvPr/>
        </p:nvGrpSpPr>
        <p:grpSpPr>
          <a:xfrm>
            <a:off x="0" y="3041123"/>
            <a:ext cx="11793270" cy="5488250"/>
            <a:chOff x="803638" y="3004999"/>
            <a:chExt cx="11793270" cy="548825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388BBFC-C0FF-907D-3C0F-80CFDF05C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2686" b="12219"/>
            <a:stretch/>
          </p:blipFill>
          <p:spPr>
            <a:xfrm>
              <a:off x="803638" y="3004999"/>
              <a:ext cx="9711962" cy="54882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2CF075-C79B-033F-5D73-4CE8879C19BA}"/>
                </a:ext>
              </a:extLst>
            </p:cNvPr>
            <p:cNvSpPr/>
            <p:nvPr/>
          </p:nvSpPr>
          <p:spPr>
            <a:xfrm>
              <a:off x="8928224" y="4020661"/>
              <a:ext cx="1828800" cy="381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BCBEF84-51B4-5550-C8D3-175ACC4A7965}"/>
                </a:ext>
              </a:extLst>
            </p:cNvPr>
            <p:cNvSpPr/>
            <p:nvPr/>
          </p:nvSpPr>
          <p:spPr>
            <a:xfrm>
              <a:off x="10287000" y="5018626"/>
              <a:ext cx="1828800" cy="381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F678-BB9C-6865-D3D7-87269D4CD36B}"/>
                </a:ext>
              </a:extLst>
            </p:cNvPr>
            <p:cNvSpPr/>
            <p:nvPr/>
          </p:nvSpPr>
          <p:spPr>
            <a:xfrm>
              <a:off x="10768108" y="5904563"/>
              <a:ext cx="1828800" cy="381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3F6A6E-0520-9E4F-5405-784DCB86C3D6}"/>
                </a:ext>
              </a:extLst>
            </p:cNvPr>
            <p:cNvSpPr/>
            <p:nvPr/>
          </p:nvSpPr>
          <p:spPr>
            <a:xfrm>
              <a:off x="9601200" y="6749488"/>
              <a:ext cx="1828800" cy="381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2ADC7F8-51FA-45EF-0BF9-CB67002573E7}"/>
                </a:ext>
              </a:extLst>
            </p:cNvPr>
            <p:cNvSpPr/>
            <p:nvPr/>
          </p:nvSpPr>
          <p:spPr>
            <a:xfrm>
              <a:off x="9853708" y="7556953"/>
              <a:ext cx="1828800" cy="3810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noProof="0" dirty="0">
                <a:solidFill>
                  <a:srgbClr val="000000"/>
                </a:solidFill>
                <a:latin typeface="Segoe UI Historic" panose="020B0502040204020203" pitchFamily="34" charset="0"/>
                <a:ea typeface="游ゴシック" panose="020B0400000000000000" pitchFamily="34" charset="-128"/>
              </a:endParaRPr>
            </a:p>
          </p:txBody>
        </p:sp>
      </p:grpSp>
      <p:sp>
        <p:nvSpPr>
          <p:cNvPr id="15" name="Rounded Rectangle 13">
            <a:extLst>
              <a:ext uri="{FF2B5EF4-FFF2-40B4-BE49-F238E27FC236}">
                <a16:creationId xmlns:a16="http://schemas.microsoft.com/office/drawing/2014/main" id="{AF4710A3-FC8D-C487-5FC5-80F3266D2330}"/>
              </a:ext>
            </a:extLst>
          </p:cNvPr>
          <p:cNvSpPr/>
          <p:nvPr/>
        </p:nvSpPr>
        <p:spPr>
          <a:xfrm>
            <a:off x="11312448" y="4489566"/>
            <a:ext cx="6667485" cy="2591364"/>
          </a:xfrm>
          <a:prstGeom prst="roundRect">
            <a:avLst>
              <a:gd name="adj" fmla="val 10196"/>
            </a:avLst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F</a:t>
            </a:r>
            <a:r>
              <a:rPr lang="en-US" sz="3600" b="1" noProof="0" dirty="0">
                <a:solidFill>
                  <a:srgbClr val="FF0000"/>
                </a:solidFill>
              </a:rPr>
              <a:t>ails to capture the</a:t>
            </a:r>
          </a:p>
          <a:p>
            <a:pPr algn="ctr"/>
            <a:r>
              <a:rPr lang="en-US" sz="3600" b="1" noProof="0" dirty="0">
                <a:solidFill>
                  <a:srgbClr val="FF0000"/>
                </a:solidFill>
              </a:rPr>
              <a:t>multiplicity</a:t>
            </a:r>
            <a:endParaRPr lang="en-US" sz="3600" noProof="0" dirty="0">
              <a:solidFill>
                <a:srgbClr val="FF0000"/>
              </a:solidFill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20BC95E7-FBCD-2666-EC7C-2A6BF944FD50}"/>
              </a:ext>
            </a:extLst>
          </p:cNvPr>
          <p:cNvSpPr/>
          <p:nvPr/>
        </p:nvSpPr>
        <p:spPr>
          <a:xfrm rot="16200000">
            <a:off x="10269668" y="5334100"/>
            <a:ext cx="583128" cy="943371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F829AD0-4740-B5A0-C67E-8A009A8C8CCF}"/>
              </a:ext>
            </a:extLst>
          </p:cNvPr>
          <p:cNvSpPr txBox="1"/>
          <p:nvPr/>
        </p:nvSpPr>
        <p:spPr>
          <a:xfrm>
            <a:off x="11777589" y="7358808"/>
            <a:ext cx="61967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noProof="0" dirty="0">
                <a:solidFill>
                  <a:srgbClr val="0070C0"/>
                </a:solidFill>
              </a:rPr>
              <a:t>In practice</a:t>
            </a:r>
            <a:r>
              <a:rPr lang="en-US" sz="3200" noProof="0" dirty="0">
                <a:solidFill>
                  <a:srgbClr val="0070C0"/>
                </a:solidFill>
              </a:rPr>
              <a:t>: </a:t>
            </a:r>
            <a:r>
              <a:rPr lang="en-US" sz="32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200" b="1" noProof="0" dirty="0">
                <a:solidFill>
                  <a:srgbClr val="0E0E0E"/>
                </a:solidFill>
                <a:effectLst/>
              </a:rPr>
              <a:t>Many</a:t>
            </a:r>
            <a:r>
              <a:rPr lang="en-US" sz="3200" b="1" noProof="0" dirty="0">
                <a:solidFill>
                  <a:srgbClr val="0E0E0E"/>
                </a:solidFill>
              </a:rPr>
              <a:t>-</a:t>
            </a:r>
            <a:r>
              <a:rPr lang="en-US" sz="3200" b="1" noProof="0" dirty="0">
                <a:solidFill>
                  <a:srgbClr val="0E0E0E"/>
                </a:solidFill>
                <a:effectLst/>
              </a:rPr>
              <a:t>to-many </a:t>
            </a:r>
          </a:p>
          <a:p>
            <a:pPr marL="457200" indent="-457200">
              <a:buFontTx/>
              <a:buChar char="-"/>
            </a:pPr>
            <a:r>
              <a:rPr lang="en-US" sz="3200" noProof="0" dirty="0">
                <a:solidFill>
                  <a:srgbClr val="0E0E0E"/>
                </a:solidFill>
              </a:rPr>
              <a:t>One image = Many captions</a:t>
            </a:r>
          </a:p>
          <a:p>
            <a:pPr marL="457200" indent="-457200">
              <a:buFontTx/>
              <a:buChar char="-"/>
            </a:pPr>
            <a:r>
              <a:rPr lang="en-US" sz="3200" noProof="0" dirty="0">
                <a:solidFill>
                  <a:srgbClr val="0E0E0E"/>
                </a:solidFill>
              </a:rPr>
              <a:t>One caption = Many images</a:t>
            </a:r>
            <a:endParaRPr lang="en-US" sz="2800" noProof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26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184AF-269A-4310-BC37-ED283FD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Conclusion </a:t>
            </a:r>
            <a:r>
              <a:rPr kumimoji="1" lang="en-US" noProof="0" dirty="0"/>
              <a:t>: </a:t>
            </a:r>
            <a:r>
              <a:rPr lang="en-US" dirty="0"/>
              <a:t>A</a:t>
            </a:r>
            <a:r>
              <a:rPr kumimoji="1" lang="en-US" noProof="0" dirty="0"/>
              <a:t> fully probabilistic vision-language model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50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161BC6EE-98C7-ADCA-FFC3-899BCADA5613}"/>
              </a:ext>
            </a:extLst>
          </p:cNvPr>
          <p:cNvSpPr txBox="1"/>
          <p:nvPr/>
        </p:nvSpPr>
        <p:spPr>
          <a:xfrm>
            <a:off x="950084" y="2324100"/>
            <a:ext cx="15585316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600" b="1" dirty="0" err="1"/>
              <a:t>ProLIP</a:t>
            </a:r>
            <a:r>
              <a:rPr lang="en-US" sz="3600" noProof="0" dirty="0"/>
              <a:t>:  Probabilistic Language-Image Pre-training</a:t>
            </a:r>
          </a:p>
          <a:p>
            <a:endParaRPr lang="en-US" sz="3600" noProof="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3600" dirty="0"/>
              <a:t>A</a:t>
            </a:r>
            <a:r>
              <a:rPr lang="en-US" sz="3600" noProof="0" dirty="0" err="1"/>
              <a:t>ddresses</a:t>
            </a:r>
            <a:r>
              <a:rPr lang="en-US" sz="3600" noProof="0" dirty="0"/>
              <a:t> the limitations of deterministic embeddings.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3600" dirty="0"/>
              <a:t>Only uses a new [UNC] token = no additional parameters.</a:t>
            </a:r>
            <a:endParaRPr lang="en-US" sz="3600" noProof="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3600" noProof="0" dirty="0"/>
              <a:t>High interpretability.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3600" dirty="0"/>
          </a:p>
          <a:p>
            <a:pPr lvl="1"/>
            <a:endParaRPr lang="en-US" sz="3600" noProof="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600" b="1" noProof="0" dirty="0"/>
              <a:t>Limitations</a:t>
            </a:r>
            <a:r>
              <a:rPr lang="en-US" sz="3600" noProof="0" dirty="0"/>
              <a:t> : </a:t>
            </a:r>
          </a:p>
          <a:p>
            <a:endParaRPr lang="en-US" sz="3600" noProof="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3600" dirty="0"/>
              <a:t>Diagonal covariance may be insufficient to represent compared to the full covariance.</a:t>
            </a:r>
            <a:endParaRPr lang="en-US" sz="3600" noProof="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3600" noProof="0" dirty="0"/>
              <a:t>PPCL and Inclusion loss only work for normal distributions.</a:t>
            </a:r>
          </a:p>
          <a:p>
            <a:pPr lvl="1"/>
            <a:endParaRPr lang="en-US" sz="3600" noProof="0" dirty="0"/>
          </a:p>
        </p:txBody>
      </p:sp>
    </p:spTree>
    <p:extLst>
      <p:ext uri="{BB962C8B-B14F-4D97-AF65-F5344CB8AC3E}">
        <p14:creationId xmlns:p14="http://schemas.microsoft.com/office/powerpoint/2010/main" val="1553871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184AF-269A-4310-BC37-ED283FD3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>
            <a:normAutofit/>
          </a:bodyPr>
          <a:lstStyle/>
          <a:p>
            <a:r>
              <a:rPr lang="en-US" noProof="0" dirty="0"/>
              <a:t>My thoughts </a:t>
            </a:r>
            <a:r>
              <a:rPr kumimoji="1" lang="en-US" noProof="0" dirty="0"/>
              <a:t>: A </a:t>
            </a:r>
            <a:r>
              <a:rPr lang="en-US" dirty="0"/>
              <a:t>meaningful paper with detailed explanations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01DEB6D-709A-4317-962C-3FE4BCAA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51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11892DE9-23E2-7A44-076A-B41175C671D0}"/>
              </a:ext>
            </a:extLst>
          </p:cNvPr>
          <p:cNvSpPr txBox="1"/>
          <p:nvPr/>
        </p:nvSpPr>
        <p:spPr>
          <a:xfrm>
            <a:off x="950084" y="2324100"/>
            <a:ext cx="15585316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600" b="1" noProof="0" dirty="0"/>
              <a:t>Strength</a:t>
            </a:r>
            <a:r>
              <a:rPr lang="en-US" sz="3600" noProof="0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3600" dirty="0"/>
              <a:t>Solid mathematics background.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3600" noProof="0" dirty="0"/>
              <a:t>Very detailed experiments and applications.</a:t>
            </a:r>
          </a:p>
          <a:p>
            <a:pPr lvl="1"/>
            <a:endParaRPr lang="en-US" sz="3600" noProof="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600" b="1" noProof="0" dirty="0"/>
              <a:t>Weakness</a:t>
            </a:r>
            <a:r>
              <a:rPr lang="en-US" sz="3600" noProof="0" dirty="0"/>
              <a:t> :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3600" noProof="0" dirty="0"/>
              <a:t>Small zero-shot classification accuracy improvement.</a:t>
            </a:r>
          </a:p>
          <a:p>
            <a:pPr lvl="1"/>
            <a:endParaRPr lang="en-US" sz="3600" noProof="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600" b="1" noProof="0" dirty="0"/>
              <a:t>Opinion</a:t>
            </a:r>
            <a:r>
              <a:rPr lang="en-US" sz="3600" noProof="0" dirty="0"/>
              <a:t>: 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3600" noProof="0" dirty="0"/>
              <a:t>May be fine-tuned on new datasets and used for XAI purpose.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3200" noProof="0" dirty="0"/>
          </a:p>
        </p:txBody>
      </p:sp>
    </p:spTree>
    <p:extLst>
      <p:ext uri="{BB962C8B-B14F-4D97-AF65-F5344CB8AC3E}">
        <p14:creationId xmlns:p14="http://schemas.microsoft.com/office/powerpoint/2010/main" val="4335681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3719A-2259-BB26-AE71-B013F2FD0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C54CED-8D48-565A-12AA-332BA56A3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>
            <a:normAutofit/>
          </a:bodyPr>
          <a:lstStyle/>
          <a:p>
            <a:r>
              <a:rPr lang="en-US" noProof="0" dirty="0"/>
              <a:t>Appendix</a:t>
            </a:r>
            <a:r>
              <a:rPr kumimoji="1" lang="en-US" noProof="0" dirty="0"/>
              <a:t>: </a:t>
            </a:r>
            <a:r>
              <a:rPr kumimoji="1" lang="en-US" noProof="0" dirty="0" err="1"/>
              <a:t>SigLIP</a:t>
            </a:r>
            <a:r>
              <a:rPr kumimoji="1" lang="en-US" noProof="0" dirty="0"/>
              <a:t> loss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5D7FE3-CC91-E126-3340-046322C17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52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013FB8-6AC5-191B-E170-902B028FF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247900"/>
            <a:ext cx="14118737" cy="740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110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E6F18-CF3D-B436-B542-20886347C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2F1C29-4EAE-B54D-F1E1-148EE175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>
            <a:normAutofit/>
          </a:bodyPr>
          <a:lstStyle/>
          <a:p>
            <a:r>
              <a:rPr lang="en-US" noProof="0" dirty="0"/>
              <a:t>Appendix</a:t>
            </a:r>
            <a:r>
              <a:rPr kumimoji="1" lang="en-US" noProof="0" dirty="0"/>
              <a:t>: Pair-wise contrastive loss computation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592CE45-C1DF-D0AD-8010-D756B7E7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53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4E4DDA-9BCC-D6AA-FECB-A5BF77611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390900"/>
            <a:ext cx="18414162" cy="528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062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1A270-B22A-6FA5-9401-16DF3F2DC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B69BD9-A89D-9865-1A76-2860F4553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>
            <a:normAutofit/>
          </a:bodyPr>
          <a:lstStyle/>
          <a:p>
            <a:r>
              <a:rPr lang="en-US" noProof="0" dirty="0"/>
              <a:t>Appendix</a:t>
            </a:r>
            <a:r>
              <a:rPr kumimoji="1" lang="en-US" noProof="0" dirty="0"/>
              <a:t>: Proof for equation (1) - 1/2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C263C78-DE97-CAC7-CC4C-71B5ECC29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54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2B558A4-EFCF-265B-41F7-1D174069F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57500"/>
            <a:ext cx="17068800" cy="573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875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D22A4-23FB-8719-DDCD-BE69C7BFE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CBCBD1-296D-EEC3-6F99-8F54E7E0A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>
            <a:normAutofit/>
          </a:bodyPr>
          <a:lstStyle/>
          <a:p>
            <a:r>
              <a:rPr lang="en-US" noProof="0" dirty="0"/>
              <a:t>Appendix</a:t>
            </a:r>
            <a:r>
              <a:rPr kumimoji="1" lang="en-US" noProof="0" dirty="0"/>
              <a:t>: Proof for equation (1) – 2/2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8EB2BCE-08CF-97D4-78BD-C1ECDDC6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55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C52FFE-8FD4-904B-0FB9-7E1A47A59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95" y="2171700"/>
            <a:ext cx="16411007" cy="28067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770DEE4-A62E-F15D-6E69-46DFEAF4F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84" y="4762500"/>
            <a:ext cx="15509116" cy="488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319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EEC9A-527E-8090-1F96-C14483A07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DD19E1-3E87-8773-A25A-AB702048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>
            <a:normAutofit/>
          </a:bodyPr>
          <a:lstStyle/>
          <a:p>
            <a:r>
              <a:rPr lang="en-US" noProof="0" dirty="0"/>
              <a:t>Appendix</a:t>
            </a:r>
            <a:r>
              <a:rPr kumimoji="1" lang="en-US" noProof="0" dirty="0"/>
              <a:t>: Ablation study for the inclusion loss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48B6564-BABA-8399-5E98-786B05D47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56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22084F-0F63-88C3-5FF6-7FD5791A5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85" y="5143500"/>
            <a:ext cx="1711663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23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A3E02-890A-FCB1-04B4-D9F88783E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F95655-1460-754A-A3CE-7883647A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Problem Statement (1/2): Why do we need probabilistic representations ?</a:t>
            </a:r>
            <a:endParaRPr kumimoji="1" lang="en-US" noProof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A4A80B-2D21-FE3A-067A-C9F4D73AA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6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82B81ED-2C12-984E-B028-0DE5C24D0E65}"/>
              </a:ext>
            </a:extLst>
          </p:cNvPr>
          <p:cNvSpPr txBox="1"/>
          <p:nvPr/>
        </p:nvSpPr>
        <p:spPr>
          <a:xfrm>
            <a:off x="950084" y="2117830"/>
            <a:ext cx="166521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noProof="0" dirty="0" err="1">
                <a:solidFill>
                  <a:srgbClr val="0070C0"/>
                </a:solidFill>
              </a:rPr>
              <a:t>PrVLM</a:t>
            </a:r>
            <a:r>
              <a:rPr lang="en-US" sz="3600" b="1" u="sng" noProof="0" dirty="0">
                <a:solidFill>
                  <a:srgbClr val="0070C0"/>
                </a:solidFill>
              </a:rPr>
              <a:t> (Probabilistic VLM)</a:t>
            </a:r>
            <a:r>
              <a:rPr lang="en-US" sz="3600" noProof="0" dirty="0">
                <a:solidFill>
                  <a:srgbClr val="0070C0"/>
                </a:solidFill>
              </a:rPr>
              <a:t>: </a:t>
            </a:r>
            <a:r>
              <a:rPr lang="en-US" sz="3600" noProof="0" dirty="0">
                <a:solidFill>
                  <a:srgbClr val="0E0E0E"/>
                </a:solidFill>
                <a:effectLst/>
                <a:latin typeface=".AppleSystemUIFont"/>
              </a:rPr>
              <a:t> </a:t>
            </a:r>
            <a:r>
              <a:rPr lang="en-US" sz="3600" noProof="0" dirty="0">
                <a:solidFill>
                  <a:srgbClr val="0E0E0E"/>
                </a:solidFill>
                <a:effectLst/>
              </a:rPr>
              <a:t>Map an input to a random variable.</a:t>
            </a:r>
          </a:p>
          <a:p>
            <a:pPr indent="-342900"/>
            <a:endParaRPr lang="en-US" sz="3600" noProof="0" dirty="0">
              <a:solidFill>
                <a:srgbClr val="0070C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5A8C67-BD44-B270-FA53-F612538F31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956"/>
          <a:stretch/>
        </p:blipFill>
        <p:spPr>
          <a:xfrm>
            <a:off x="401280" y="2717995"/>
            <a:ext cx="17749724" cy="576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20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6B364-64F8-4448-E16F-D1C144B20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9449592-C93B-E194-6291-4E7E4EC85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7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1D366D45-89BB-4C90-AAAB-80DF08883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Problem Statement (2/2): Probabilistic image-text representations</a:t>
            </a:r>
            <a:endParaRPr kumimoji="1" lang="en-US" noProof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4DE2624-3047-B98D-8C00-B9727D155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238500"/>
            <a:ext cx="17509922" cy="614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15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F04B3-A69B-4F9D-9C98-2AF0F57EA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40FFF8E-F165-D0CE-B92E-241EC58A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8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9BF79A9A-A21C-30FD-257E-7795792BC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Problem Statement (2/2): Probabilistic image-text representations</a:t>
            </a:r>
            <a:endParaRPr kumimoji="1" lang="en-US" noProof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C2C01F-A858-5269-9860-B80A2B01A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238500"/>
            <a:ext cx="17509922" cy="6141028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7A8EDCC-62A9-D1CF-ADA4-FA19C81B7FEB}"/>
              </a:ext>
            </a:extLst>
          </p:cNvPr>
          <p:cNvCxnSpPr>
            <a:cxnSpLocks/>
          </p:cNvCxnSpPr>
          <p:nvPr/>
        </p:nvCxnSpPr>
        <p:spPr>
          <a:xfrm>
            <a:off x="11277600" y="4838700"/>
            <a:ext cx="5029200" cy="114300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21BF886-4407-6AF8-AC66-788B41F8DEB5}"/>
              </a:ext>
            </a:extLst>
          </p:cNvPr>
          <p:cNvCxnSpPr>
            <a:cxnSpLocks/>
          </p:cNvCxnSpPr>
          <p:nvPr/>
        </p:nvCxnSpPr>
        <p:spPr>
          <a:xfrm>
            <a:off x="4114800" y="3848100"/>
            <a:ext cx="12192000" cy="182880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ulle rectangulaire à coins arrondis 20">
            <a:extLst>
              <a:ext uri="{FF2B5EF4-FFF2-40B4-BE49-F238E27FC236}">
                <a16:creationId xmlns:a16="http://schemas.microsoft.com/office/drawing/2014/main" id="{61EFD6C3-8840-A7CD-83FF-30DBB9852164}"/>
              </a:ext>
            </a:extLst>
          </p:cNvPr>
          <p:cNvSpPr/>
          <p:nvPr/>
        </p:nvSpPr>
        <p:spPr>
          <a:xfrm>
            <a:off x="4118113" y="1863007"/>
            <a:ext cx="6262437" cy="1143000"/>
          </a:xfrm>
          <a:prstGeom prst="wedgeRoundRectCallout">
            <a:avLst>
              <a:gd name="adj1" fmla="val 5744"/>
              <a:gd name="adj2" fmla="val 168436"/>
              <a:gd name="adj3" fmla="val 16667"/>
            </a:avLst>
          </a:prstGeom>
          <a:solidFill>
            <a:schemeClr val="bg1"/>
          </a:solidFill>
          <a:ln w="254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Deterministic text and image embeddings</a:t>
            </a:r>
            <a:endParaRPr lang="en-US" sz="2800" noProof="0" dirty="0">
              <a:solidFill>
                <a:schemeClr val="accent3">
                  <a:lumMod val="60000"/>
                  <a:lumOff val="40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2" name="Bulle rectangulaire à coins arrondis 21">
            <a:extLst>
              <a:ext uri="{FF2B5EF4-FFF2-40B4-BE49-F238E27FC236}">
                <a16:creationId xmlns:a16="http://schemas.microsoft.com/office/drawing/2014/main" id="{46E67A2F-2CEC-9794-2280-0CAF3F23C70E}"/>
              </a:ext>
            </a:extLst>
          </p:cNvPr>
          <p:cNvSpPr/>
          <p:nvPr/>
        </p:nvSpPr>
        <p:spPr>
          <a:xfrm>
            <a:off x="4118113" y="1901107"/>
            <a:ext cx="6262437" cy="1143000"/>
          </a:xfrm>
          <a:prstGeom prst="wedgeRoundRectCallout">
            <a:avLst>
              <a:gd name="adj1" fmla="val 74401"/>
              <a:gd name="adj2" fmla="val 216096"/>
              <a:gd name="adj3" fmla="val 16667"/>
            </a:avLst>
          </a:prstGeom>
          <a:solidFill>
            <a:schemeClr val="bg1"/>
          </a:solidFill>
          <a:ln w="254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Deterministic text and image embeddings</a:t>
            </a:r>
            <a:endParaRPr lang="en-US" sz="2800" noProof="0" dirty="0">
              <a:solidFill>
                <a:schemeClr val="accent3">
                  <a:lumMod val="60000"/>
                  <a:lumOff val="40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55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7FB72-38D9-398F-1E88-A0EE576E9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10AB74F-8C23-4B50-C114-4A8006B41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- </a:t>
            </a:r>
            <a:fld id="{00186CB4-DE61-D14D-918A-C469C099FD46}" type="slidenum">
              <a:rPr kumimoji="1" lang="en-US" noProof="0" smtClean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pPr defTabSz="1371600"/>
              <a:t>9</a:t>
            </a:fld>
            <a:r>
              <a:rPr kumimoji="1" lang="en-US" noProof="0" dirty="0">
                <a:solidFill>
                  <a:srgbClr val="FFFFFF"/>
                </a:solidFill>
                <a:latin typeface="游ゴシック" panose="020F0502020204030204"/>
                <a:ea typeface="游ゴシック" panose="020B0400000000000000" pitchFamily="34" charset="-128"/>
              </a:rPr>
              <a:t> -</a:t>
            </a: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2227D321-92BF-946B-4371-1D51F1F4D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84" y="130138"/>
            <a:ext cx="15773400" cy="1694769"/>
          </a:xfrm>
        </p:spPr>
        <p:txBody>
          <a:bodyPr/>
          <a:lstStyle/>
          <a:p>
            <a:r>
              <a:rPr lang="en-US" noProof="0" dirty="0"/>
              <a:t>Problem Statement (2/2): Probabilistic image-text representations</a:t>
            </a:r>
            <a:endParaRPr kumimoji="1" lang="en-US" noProof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14FAAF-70EC-AF87-E21C-C5AD06D75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238500"/>
            <a:ext cx="17509922" cy="6141028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C5F1BED-31F4-536E-DF53-A927A2D660D6}"/>
              </a:ext>
            </a:extLst>
          </p:cNvPr>
          <p:cNvCxnSpPr>
            <a:cxnSpLocks/>
          </p:cNvCxnSpPr>
          <p:nvPr/>
        </p:nvCxnSpPr>
        <p:spPr>
          <a:xfrm flipH="1">
            <a:off x="8458200" y="4838700"/>
            <a:ext cx="2819400" cy="60960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48DF30F-5D01-DEE2-D023-BE581F4D507D}"/>
              </a:ext>
            </a:extLst>
          </p:cNvPr>
          <p:cNvCxnSpPr>
            <a:cxnSpLocks/>
          </p:cNvCxnSpPr>
          <p:nvPr/>
        </p:nvCxnSpPr>
        <p:spPr>
          <a:xfrm>
            <a:off x="4114800" y="3848100"/>
            <a:ext cx="3048000" cy="259080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ulle rectangulaire à coins arrondis 6">
            <a:extLst>
              <a:ext uri="{FF2B5EF4-FFF2-40B4-BE49-F238E27FC236}">
                <a16:creationId xmlns:a16="http://schemas.microsoft.com/office/drawing/2014/main" id="{788011CF-ABFD-E23F-7113-34D5E9935E27}"/>
              </a:ext>
            </a:extLst>
          </p:cNvPr>
          <p:cNvSpPr/>
          <p:nvPr/>
        </p:nvSpPr>
        <p:spPr>
          <a:xfrm>
            <a:off x="4118113" y="1863007"/>
            <a:ext cx="6262437" cy="1143000"/>
          </a:xfrm>
          <a:prstGeom prst="wedgeRoundRectCallout">
            <a:avLst>
              <a:gd name="adj1" fmla="val 47009"/>
              <a:gd name="adj2" fmla="val 227566"/>
              <a:gd name="adj3" fmla="val 16667"/>
            </a:avLst>
          </a:prstGeom>
          <a:solidFill>
            <a:schemeClr val="bg1"/>
          </a:solidFill>
          <a:ln w="254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Deterministic text and image embeddings</a:t>
            </a:r>
            <a:endParaRPr lang="en-US" sz="2800" noProof="0" dirty="0">
              <a:solidFill>
                <a:schemeClr val="accent3">
                  <a:lumMod val="60000"/>
                  <a:lumOff val="40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9" name="Bulle rectangulaire à coins arrondis 8">
            <a:extLst>
              <a:ext uri="{FF2B5EF4-FFF2-40B4-BE49-F238E27FC236}">
                <a16:creationId xmlns:a16="http://schemas.microsoft.com/office/drawing/2014/main" id="{96815255-302F-5FF6-564E-0829ACBD70E2}"/>
              </a:ext>
            </a:extLst>
          </p:cNvPr>
          <p:cNvSpPr/>
          <p:nvPr/>
        </p:nvSpPr>
        <p:spPr>
          <a:xfrm>
            <a:off x="4118113" y="1863007"/>
            <a:ext cx="6262437" cy="1143000"/>
          </a:xfrm>
          <a:prstGeom prst="wedgeRoundRectCallout">
            <a:avLst>
              <a:gd name="adj1" fmla="val -36156"/>
              <a:gd name="adj2" fmla="val 185827"/>
              <a:gd name="adj3" fmla="val 16667"/>
            </a:avLst>
          </a:prstGeom>
          <a:solidFill>
            <a:schemeClr val="bg1"/>
          </a:solidFill>
          <a:ln w="254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Segoe UI Historic" panose="020B0502040204020203" pitchFamily="34" charset="0"/>
                <a:ea typeface="游ゴシック" panose="020B0400000000000000" pitchFamily="34" charset="-128"/>
                <a:cs typeface="Segoe UI Historic" panose="020B0502040204020203" pitchFamily="34" charset="0"/>
              </a:rPr>
              <a:t>Probabilistic text and image embeddings</a:t>
            </a:r>
            <a:endParaRPr lang="en-US" sz="2800" noProof="0" dirty="0">
              <a:solidFill>
                <a:schemeClr val="accent3">
                  <a:lumMod val="60000"/>
                  <a:lumOff val="40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801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ユーザー定義 1">
      <a:dk1>
        <a:srgbClr val="000000"/>
      </a:dk1>
      <a:lt1>
        <a:srgbClr val="FFFFFF"/>
      </a:lt1>
      <a:dk2>
        <a:srgbClr val="706D70"/>
      </a:dk2>
      <a:lt2>
        <a:srgbClr val="DEDEDE"/>
      </a:lt2>
      <a:accent1>
        <a:srgbClr val="CC0019"/>
      </a:accent1>
      <a:accent2>
        <a:srgbClr val="F9E602"/>
      </a:accent2>
      <a:accent3>
        <a:srgbClr val="3650FF"/>
      </a:accent3>
      <a:accent4>
        <a:srgbClr val="7BC504"/>
      </a:accent4>
      <a:accent5>
        <a:srgbClr val="FAB300"/>
      </a:accent5>
      <a:accent6>
        <a:srgbClr val="FF8BFF"/>
      </a:accent6>
      <a:hlink>
        <a:srgbClr val="200EDA"/>
      </a:hlink>
      <a:folHlink>
        <a:srgbClr val="BFBFBF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25400">
          <a:solidFill>
            <a:schemeClr val="tx2"/>
          </a:solidFill>
        </a:ln>
      </a:spPr>
      <a:bodyPr rtlCol="0" anchor="ctr"/>
      <a:lstStyle>
        <a:defPPr algn="ctr">
          <a:defRPr sz="2400" smtClean="0">
            <a:solidFill>
              <a:srgbClr val="000000"/>
            </a:solidFill>
            <a:latin typeface="Segoe UI Historic" panose="020B0502040204020203" pitchFamily="34" charset="0"/>
            <a:ea typeface="游ゴシック" panose="020B0400000000000000" pitchFamily="34" charset="-128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 algn="l">
          <a:defRPr kumimoji="1" sz="2400" smtClean="0">
            <a:latin typeface="Segoe UI Historic" panose="020B0502040204020203" pitchFamily="34" charset="0"/>
            <a:ea typeface="游ゴシック" panose="020B0400000000000000" pitchFamily="34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39170</TotalTime>
  <Words>2060</Words>
  <Application>Microsoft Macintosh PowerPoint</Application>
  <PresentationFormat>Personnalisé</PresentationFormat>
  <Paragraphs>348</Paragraphs>
  <Slides>56</Slides>
  <Notes>48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56</vt:i4>
      </vt:variant>
    </vt:vector>
  </HeadingPairs>
  <TitlesOfParts>
    <vt:vector size="70" baseType="lpstr">
      <vt:lpstr>Cambria Math</vt:lpstr>
      <vt:lpstr>Calibri</vt:lpstr>
      <vt:lpstr>.AppleSystemUIFont</vt:lpstr>
      <vt:lpstr>Wingdings</vt:lpstr>
      <vt:lpstr>Quattrocento Sans</vt:lpstr>
      <vt:lpstr>HGSｺﾞｼｯｸE</vt:lpstr>
      <vt:lpstr>游ゴシック</vt:lpstr>
      <vt:lpstr>Courier New</vt:lpstr>
      <vt:lpstr>Arial</vt:lpstr>
      <vt:lpstr>Segoe UI</vt:lpstr>
      <vt:lpstr>Segoe UI Historic</vt:lpstr>
      <vt:lpstr>システムフォント（レギュラー）</vt:lpstr>
      <vt:lpstr>Office Theme</vt:lpstr>
      <vt:lpstr>Office テーマ</vt:lpstr>
      <vt:lpstr>    PROBABILISTIC LANGUAGE-IMAGE PRE-TRAINING</vt:lpstr>
      <vt:lpstr>Background : Vision-language models (VLMs)</vt:lpstr>
      <vt:lpstr>Problem Statement (1/2): Why do we need probabilistic representations ?</vt:lpstr>
      <vt:lpstr>Problem Statement (1/2): Why do we need probabilistic representations ?</vt:lpstr>
      <vt:lpstr>Problem Statement (1/2): Why do we need probabilistic representations ?</vt:lpstr>
      <vt:lpstr>Problem Statement (1/2): Why do we need probabilistic representations ?</vt:lpstr>
      <vt:lpstr>Problem Statement (2/2): Probabilistic image-text representations</vt:lpstr>
      <vt:lpstr>Problem Statement (2/2): Probabilistic image-text representations</vt:lpstr>
      <vt:lpstr>Problem Statement (2/2): Probabilistic image-text representations</vt:lpstr>
      <vt:lpstr>Problem Statement (2/2): Probabilistic image-text representations</vt:lpstr>
      <vt:lpstr>Problem Statement (2/2): Probabilistic image-text representations</vt:lpstr>
      <vt:lpstr>Related Works: VLM and PrVLM</vt:lpstr>
      <vt:lpstr>Proposed Method: ProLIP – Model architecture</vt:lpstr>
      <vt:lpstr>Proposed Method: ProLIP – Model architecture</vt:lpstr>
      <vt:lpstr>Proposed Method: ProLIP – Model architecture</vt:lpstr>
      <vt:lpstr>Proposed Method: ProLIP – Model architecture</vt:lpstr>
      <vt:lpstr>Proposed Method: ProLIP – Probabilistic pairwise contrastive loss (PPCL)</vt:lpstr>
      <vt:lpstr>Proposed Method: ProLIP – Probabilistic pairwise contrastive loss (PPCL)</vt:lpstr>
      <vt:lpstr>Proposed Method: ProLIP – Probabilistic pairwise contrastive loss (PPCL)</vt:lpstr>
      <vt:lpstr>Proposed Method: ProLIP – Probabilistic pairwise contrastive loss (PPCL)</vt:lpstr>
      <vt:lpstr>Proposed Method: ProLIP – Probabilistic pairwise contrastive loss (PPCL)</vt:lpstr>
      <vt:lpstr>Proposed Method: ProLIP – Probabilistic pairwise contrastive loss (PPCL)</vt:lpstr>
      <vt:lpstr>Proposed Method: ProLIP – Probabilistic pairwise contrastive loss (PPCL)</vt:lpstr>
      <vt:lpstr>Proposed Method: ProLIP – Probabilistic pairwise contrastive loss (PPCL)</vt:lpstr>
      <vt:lpstr>Proposed Method: ProLIP – Probabilistic pairwise contrastive loss (PPCL)</vt:lpstr>
      <vt:lpstr>Proposed Method: ProLIP – Probabilistic pairwise contrastive loss (PPCL)</vt:lpstr>
      <vt:lpstr>Proposed Method: ProLIP – Probabilistic pairwise contrastive loss (PPCL)</vt:lpstr>
      <vt:lpstr>Proposed Method: ProLIP – Probabilistic pairwise contrastive loss (PPCL)</vt:lpstr>
      <vt:lpstr>Proposed Method: ProLIP – Inclusion Loss</vt:lpstr>
      <vt:lpstr>Proposed Method: ProLIP – Inclusion Loss</vt:lpstr>
      <vt:lpstr>Proposed Method: ProLIP – Inclusion Loss</vt:lpstr>
      <vt:lpstr>Proposed Method: ProLIP – Inclusion Loss</vt:lpstr>
      <vt:lpstr>Proposed Method: ProLIP – Inclusion Loss</vt:lpstr>
      <vt:lpstr>Proposed Method: ProLIP – Inclusion Loss</vt:lpstr>
      <vt:lpstr>Proposed Method: ProLIP – Inclusion Loss</vt:lpstr>
      <vt:lpstr>Proposed Method: ProLIP – Inclusion Loss</vt:lpstr>
      <vt:lpstr>Proposed Method: ProLIP – Inclusion Loss</vt:lpstr>
      <vt:lpstr>Proposed Method: ProLIP – Inclusion Loss</vt:lpstr>
      <vt:lpstr>Proposed Method: ProLIP – Inclusion Loss</vt:lpstr>
      <vt:lpstr>Proposed Method: ProLIP – Inclusion Loss</vt:lpstr>
      <vt:lpstr>Proposed Method: ProLIP – Inclusion Loss</vt:lpstr>
      <vt:lpstr>Proposed Method: ProLIP – Inclusion Loss</vt:lpstr>
      <vt:lpstr>Proposed Method: ProLIP – Inclusion Loss</vt:lpstr>
      <vt:lpstr>Experimental settings: Training and evaluation</vt:lpstr>
      <vt:lpstr>Quantitative results : ProLIP outperformed the baselines and scaled well with bigger model and data</vt:lpstr>
      <vt:lpstr>Quantitative results : ProLIP outperformed the baselines and scaled well with bigger model and data</vt:lpstr>
      <vt:lpstr>Quantitative results : Understanding the learned uncertainty</vt:lpstr>
      <vt:lpstr>Quantitative results : Understanding the learned uncertainty</vt:lpstr>
      <vt:lpstr>Quantitative results : Understanding the learned uncertainty</vt:lpstr>
      <vt:lpstr>Conclusion : A fully probabilistic vision-language model</vt:lpstr>
      <vt:lpstr>My thoughts : A meaningful paper with detailed explanations</vt:lpstr>
      <vt:lpstr>Appendix: SigLIP loss</vt:lpstr>
      <vt:lpstr>Appendix: Pair-wise contrastive loss computation</vt:lpstr>
      <vt:lpstr>Appendix: Proof for equation (1) - 1/2</vt:lpstr>
      <vt:lpstr>Appendix: Proof for equation (1) – 2/2</vt:lpstr>
      <vt:lpstr>Appendix: Ablation study for the inclusion loss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LRP_JSAI24</dc:title>
  <cp:lastModifiedBy>Félix Doublet</cp:lastModifiedBy>
  <cp:revision>222</cp:revision>
  <dcterms:created xsi:type="dcterms:W3CDTF">2006-08-16T00:00:00Z</dcterms:created>
  <dcterms:modified xsi:type="dcterms:W3CDTF">2025-01-30T15:20:20Z</dcterms:modified>
  <dc:identifier>DAGArpym1AA</dc:identifier>
</cp:coreProperties>
</file>