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4"/>
  </p:notesMasterIdLst>
  <p:sldIdLst>
    <p:sldId id="316" r:id="rId3"/>
    <p:sldId id="1170" r:id="rId4"/>
    <p:sldId id="1171" r:id="rId5"/>
    <p:sldId id="1199" r:id="rId6"/>
    <p:sldId id="1172" r:id="rId7"/>
    <p:sldId id="1179" r:id="rId8"/>
    <p:sldId id="1175" r:id="rId9"/>
    <p:sldId id="1201" r:id="rId10"/>
    <p:sldId id="1202" r:id="rId11"/>
    <p:sldId id="1203" r:id="rId12"/>
    <p:sldId id="1204" r:id="rId13"/>
    <p:sldId id="1198" r:id="rId14"/>
    <p:sldId id="1188" r:id="rId15"/>
    <p:sldId id="1181" r:id="rId16"/>
    <p:sldId id="1205" r:id="rId17"/>
    <p:sldId id="1195" r:id="rId18"/>
    <p:sldId id="1183" r:id="rId19"/>
    <p:sldId id="1196" r:id="rId20"/>
    <p:sldId id="1182" r:id="rId21"/>
    <p:sldId id="1197" r:id="rId22"/>
    <p:sldId id="1185" r:id="rId23"/>
  </p:sldIdLst>
  <p:sldSz cx="18288000" cy="10287000"/>
  <p:notesSz cx="6858000" cy="9144000"/>
  <p:embeddedFontLst>
    <p:embeddedFont>
      <p:font typeface="HGSｺﾞｼｯｸE" panose="020B0900000000000000" pitchFamily="34" charset="-128"/>
      <p:regular r:id="rId25"/>
    </p:embeddedFont>
    <p:embeddedFont>
      <p:font typeface="游ゴシック" panose="020B0400000000000000" pitchFamily="34" charset="-128"/>
      <p:regular r:id="rId26"/>
      <p:bold r:id="rId27"/>
    </p:embeddedFont>
    <p:embeddedFont>
      <p:font typeface="Cambria Math" panose="02040503050406030204" pitchFamily="18" charset="0"/>
      <p:regular r:id="rId28"/>
    </p:embeddedFont>
    <p:embeddedFont>
      <p:font typeface="Quattrocento Sans" panose="020B0502050000020003" pitchFamily="34" charset="0"/>
      <p:regular r:id="rId29"/>
      <p:bold r:id="rId30"/>
      <p:italic r:id="rId31"/>
      <p:boldItalic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Segoe UI Historic" panose="020B0502040204020203" pitchFamily="3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0" autoAdjust="0"/>
    <p:restoredTop sz="94726" autoAdjust="0"/>
  </p:normalViewPr>
  <p:slideViewPr>
    <p:cSldViewPr>
      <p:cViewPr varScale="1">
        <p:scale>
          <a:sx n="80" d="100"/>
          <a:sy n="80" d="100"/>
        </p:scale>
        <p:origin x="7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2AE37-B6E9-6C46-B66F-CDC268BC0CF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780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33895-935B-73BE-2E3D-885830615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794800-30A0-DC39-57C5-03E182D26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6FDB50-F06F-080E-636B-6F0E0CB59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3EF609-8344-12EC-62F2-093A5C79B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043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8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906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75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72DEA-41DF-81A3-8412-413F2425B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C7154A-CD60-DF89-7040-A6ABE1396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C31E36-3730-AFEE-3757-FC097D3D2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FAFD8A-281E-7BEC-087F-01DA00DE8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837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21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150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3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89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28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52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7D00B-64C9-57BE-4EEC-1B1F9D5D4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58F6CF3-6AA0-66EB-9C3A-F78EECD3E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49B721-BFDA-C2F2-CB6B-D0B4D1A10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0A0E4E-6722-B9F7-6EC9-034F5B0A5B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3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901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166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A94F4-D20E-2564-E640-5983B2776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A25F0C-66AD-02DC-73DC-4F1376E28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9688D08-958F-0C04-2D80-0F4FC3515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A06726-1382-5DB5-2EAB-44EA418A9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266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203E-4557-53C2-797A-4B83F5CBC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55A47D-7200-68B5-9C5E-6316D4FF0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6651E3-EC74-5FDC-7DBA-43C4C9B34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9A6220-0F69-4EDD-4BF6-9658AB7D4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273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473E1-C612-3A6E-D73D-FA05C4393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C3CB79-1D6A-B383-00D9-3182C4B58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D368BE-1063-D54B-37F3-D4F261C42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A35E57-BC8C-F1AF-6AB2-634BD6FB5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11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8CD8E880-0376-6D46-ABAC-4990252B7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0"/>
            <a:ext cx="18288000" cy="10287000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0A9336-88FC-C84B-A679-070108C9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122040"/>
          </a:solidFill>
        </p:spPr>
        <p:txBody>
          <a:bodyPr/>
          <a:lstStyle/>
          <a:p>
            <a:fld id="{F6BD3758-2365-47DD-9FEA-9D926011B5E7}" type="datetime1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37FE16-159C-A24C-B886-1165F927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122040"/>
          </a:solidFill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ACCC59-5D2D-CD40-AFAD-30808782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20753" y="9886208"/>
            <a:ext cx="1493918" cy="400793"/>
          </a:xfrm>
          <a:prstGeom prst="rect">
            <a:avLst/>
          </a:prstGeom>
          <a:solidFill>
            <a:srgbClr val="122040"/>
          </a:solidFill>
        </p:spPr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779FD57-DCEA-11B0-5E58-DEE369FB4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543" r="255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824AC587-72CD-4F43-B4EB-6EE274D3C5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8069" y="5141042"/>
            <a:ext cx="10871859" cy="3256853"/>
          </a:xfr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游ゴシック" panose="020B0400000000000000" pitchFamily="34" charset="-12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kumimoji="1" lang="ja-JP" altLang="en-US" dirty="0"/>
              <a:t>サブタイトルを入力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E31CFE37-2DF2-C640-8F6F-4C4A1D4B2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69" y="1553144"/>
            <a:ext cx="10871859" cy="328608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ja-JP" altLang="en-US" sz="6600">
                <a:latin typeface="+mn-lt"/>
              </a:defRPr>
            </a:lvl1pPr>
          </a:lstStyle>
          <a:p>
            <a:endParaRPr lang="ja-JP" altLang="en-US" dirty="0"/>
          </a:p>
        </p:txBody>
      </p:sp>
      <p:pic>
        <p:nvPicPr>
          <p:cNvPr id="15" name="図 14" descr="図形&#10;&#10;自動的に生成された説明">
            <a:extLst>
              <a:ext uri="{FF2B5EF4-FFF2-40B4-BE49-F238E27FC236}">
                <a16:creationId xmlns:a16="http://schemas.microsoft.com/office/drawing/2014/main" id="{8CBE9A54-CE8A-B14D-8CB1-53EED91BBB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02987" y="582779"/>
            <a:ext cx="1017320" cy="970367"/>
          </a:xfrm>
          <a:prstGeom prst="rect">
            <a:avLst/>
          </a:prstGeom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4D6CFE96-1F1C-AF4C-AD77-3A5727469531}"/>
              </a:ext>
            </a:extLst>
          </p:cNvPr>
          <p:cNvSpPr txBox="1">
            <a:spLocks/>
          </p:cNvSpPr>
          <p:nvPr userDrawn="1"/>
        </p:nvSpPr>
        <p:spPr>
          <a:xfrm>
            <a:off x="3708069" y="2606041"/>
            <a:ext cx="10871859" cy="223318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3000" b="1" kern="1200" spc="100" baseline="0">
                <a:solidFill>
                  <a:schemeClr val="bg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+mj-cs"/>
              </a:defRPr>
            </a:lvl1pPr>
          </a:lstStyle>
          <a:p>
            <a:endParaRPr lang="ja-JP" altLang="en-US" sz="4500"/>
          </a:p>
        </p:txBody>
      </p:sp>
    </p:spTree>
    <p:extLst>
      <p:ext uri="{BB962C8B-B14F-4D97-AF65-F5344CB8AC3E}">
        <p14:creationId xmlns:p14="http://schemas.microsoft.com/office/powerpoint/2010/main" val="275157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8CD8E880-0376-6D46-ABAC-4990252B7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0"/>
            <a:ext cx="18288000" cy="10287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824AC587-72CD-4F43-B4EB-6EE274D3C5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8069" y="5141042"/>
            <a:ext cx="10871859" cy="3256853"/>
          </a:xfr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游ゴシック" panose="020B0400000000000000" pitchFamily="34" charset="-12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kumimoji="1" lang="ja-JP" altLang="en-US"/>
              <a:t>サブタイトルを入力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0A9336-88FC-C84B-A679-070108C9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122040"/>
          </a:solidFill>
        </p:spPr>
        <p:txBody>
          <a:bodyPr/>
          <a:lstStyle/>
          <a:p>
            <a:fld id="{3F8799F5-40D9-5140-B1D7-FCEC727A99CA}" type="datetime1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37FE16-159C-A24C-B886-1165F927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122040"/>
          </a:solidFill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ACCC59-5D2D-CD40-AFAD-30808782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122040"/>
          </a:solidFill>
        </p:spPr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E31CFE37-2DF2-C640-8F6F-4C4A1D4B2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69" y="1553144"/>
            <a:ext cx="10871859" cy="328608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ja-JP" altLang="en-US" sz="6600">
                <a:latin typeface="+mn-lt"/>
              </a:defRPr>
            </a:lvl1pPr>
          </a:lstStyle>
          <a:p>
            <a:endParaRPr lang="ja-JP" altLang="en-US"/>
          </a:p>
        </p:txBody>
      </p:sp>
      <p:pic>
        <p:nvPicPr>
          <p:cNvPr id="15" name="図 14" descr="図形&#10;&#10;自動的に生成された説明">
            <a:extLst>
              <a:ext uri="{FF2B5EF4-FFF2-40B4-BE49-F238E27FC236}">
                <a16:creationId xmlns:a16="http://schemas.microsoft.com/office/drawing/2014/main" id="{8CBE9A54-CE8A-B14D-8CB1-53EED91BB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02987" y="582779"/>
            <a:ext cx="1017320" cy="970367"/>
          </a:xfrm>
          <a:prstGeom prst="rect">
            <a:avLst/>
          </a:prstGeom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4D6CFE96-1F1C-AF4C-AD77-3A5727469531}"/>
              </a:ext>
            </a:extLst>
          </p:cNvPr>
          <p:cNvSpPr txBox="1">
            <a:spLocks/>
          </p:cNvSpPr>
          <p:nvPr userDrawn="1"/>
        </p:nvSpPr>
        <p:spPr>
          <a:xfrm>
            <a:off x="3708069" y="2606041"/>
            <a:ext cx="10871859" cy="223318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3000" b="1" kern="1200" spc="100" baseline="0">
                <a:solidFill>
                  <a:schemeClr val="bg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+mj-cs"/>
              </a:defRPr>
            </a:lvl1pPr>
          </a:lstStyle>
          <a:p>
            <a:endParaRPr lang="ja-JP" altLang="en-US" sz="4500"/>
          </a:p>
        </p:txBody>
      </p:sp>
    </p:spTree>
    <p:extLst>
      <p:ext uri="{BB962C8B-B14F-4D97-AF65-F5344CB8AC3E}">
        <p14:creationId xmlns:p14="http://schemas.microsoft.com/office/powerpoint/2010/main" val="3678500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D8C68A-C80C-E343-87FB-2430D681F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070" y="2012868"/>
            <a:ext cx="10871858" cy="3256854"/>
          </a:xfrm>
        </p:spPr>
        <p:txBody>
          <a:bodyPr anchor="b">
            <a:normAutofit/>
          </a:bodyPr>
          <a:lstStyle>
            <a:lvl1pPr marL="0" indent="0" algn="l">
              <a:buFont typeface="+mj-lt"/>
              <a:buNone/>
              <a:defRPr sz="6600">
                <a:latin typeface="+mn-lt"/>
              </a:defRPr>
            </a:lvl1pPr>
          </a:lstStyle>
          <a:p>
            <a:r>
              <a:rPr lang="ja-JP" altLang="en-US"/>
              <a:t>タイトルを入力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E4687B-993E-464B-A81C-24B08C4690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8067" y="5571542"/>
            <a:ext cx="10871859" cy="2483640"/>
          </a:xfrm>
        </p:spPr>
        <p:txBody>
          <a:bodyPr vert="horz" lIns="91440" tIns="45720" rIns="91440" bIns="45720" numCol="1" rtlCol="0">
            <a:noAutofit/>
          </a:bodyPr>
          <a:lstStyle>
            <a:lvl1pPr marL="0" indent="0" algn="l">
              <a:buNone/>
              <a:defRPr lang="ja-JP" altLang="en-US" baseline="0" smtClean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サブタイトルを入力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159B42-4718-A64B-A523-D372ABC9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E6C3-E8BE-AC45-8216-DEB3811695ED}" type="datetime1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54D069-D601-6F41-8259-2B03C8F0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A59693-1AF4-0243-9C9E-6DFFC0B7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pic>
        <p:nvPicPr>
          <p:cNvPr id="8" name="図 7" descr="図形&#10;&#10;自動的に生成された説明">
            <a:extLst>
              <a:ext uri="{FF2B5EF4-FFF2-40B4-BE49-F238E27FC236}">
                <a16:creationId xmlns:a16="http://schemas.microsoft.com/office/drawing/2014/main" id="{C0AF5B18-8D42-C74F-B257-87303C2A7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958DEBA-977C-BF4B-80BB-ADD488B9BACA}"/>
              </a:ext>
            </a:extLst>
          </p:cNvPr>
          <p:cNvCxnSpPr>
            <a:cxnSpLocks/>
          </p:cNvCxnSpPr>
          <p:nvPr userDrawn="1"/>
        </p:nvCxnSpPr>
        <p:spPr>
          <a:xfrm>
            <a:off x="3708072" y="5410601"/>
            <a:ext cx="10871859" cy="0"/>
          </a:xfrm>
          <a:prstGeom prst="line">
            <a:avLst/>
          </a:prstGeom>
          <a:ln w="254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5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B293484C-E49B-1340-B05A-9DF1266B5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pic>
        <p:nvPicPr>
          <p:cNvPr id="4" name="図 3" descr="図形&#10;&#10;自動的に生成された説明">
            <a:extLst>
              <a:ext uri="{FF2B5EF4-FFF2-40B4-BE49-F238E27FC236}">
                <a16:creationId xmlns:a16="http://schemas.microsoft.com/office/drawing/2014/main" id="{11624A63-2D90-5043-9BD4-1D35E836B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AB9ECC66-9DAA-2C4F-93C0-23AC44572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299" y="9886208"/>
            <a:ext cx="1575354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EE51E8CC-295E-764B-A519-06F666CA292A}" type="datetime1">
              <a:rPr lang="ja-JP" altLang="en-US" smtClean="0"/>
              <a:t>2024/12/5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FC52C46C-F620-F84E-9B48-DA1FDB90A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9526" y="9886208"/>
            <a:ext cx="5308949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ctr">
              <a:defRPr kumimoji="1" lang="ja-JP" altLang="en-US"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597B1683-4347-8C4F-B867-1487E291D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120753" y="9886208"/>
            <a:ext cx="909947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/>
              <a:t> -</a:t>
            </a:r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25C66AB-2602-0C4D-8B2E-F1AA737579B6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</p:spTree>
    <p:extLst>
      <p:ext uri="{BB962C8B-B14F-4D97-AF65-F5344CB8AC3E}">
        <p14:creationId xmlns:p14="http://schemas.microsoft.com/office/powerpoint/2010/main" val="4289326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F49AEC-5B59-F947-BF22-F872521A544A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0B9E2E8-24EE-6F4A-831C-4126EAB61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E30357-5B23-E240-90B9-EDF96AD3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C38F-E223-D74E-83EF-3C44C8E722E5}" type="datetime1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A56C1267-E726-2340-9C08-FF9EF7CF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066C7528-1578-BA46-9FF4-6E243F69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/>
              <a:t> -</a:t>
            </a:r>
            <a:endParaRPr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C3D87A5D-CAD2-2D4D-B51C-962ED07E5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FAC0677D-80BA-5741-9C55-3D937F032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8" y="2232372"/>
            <a:ext cx="15753926" cy="721642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499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E25491-2F11-EE44-8463-4C82E18FB809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081B6B2D-DCA8-434F-B5C2-BDC55CC63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ECFBFA2-8746-D24B-9570-5F922A40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4E32-42F9-DB49-8D59-FA50024D757B}" type="datetime1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54C231-6BDB-1B41-BA40-4302CFF1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CB8C27-7213-2C48-B1AB-36FF4F94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4DF80C87-2887-0E42-9848-DB2A388A6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3FDEB295-86F0-4746-B8CC-C405717520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57300" y="2233368"/>
            <a:ext cx="7772400" cy="72075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4B7A520A-7897-BF41-AA0D-C075BD32D7B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258300" y="2233368"/>
            <a:ext cx="7772400" cy="72075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466014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F49AEC-5B59-F947-BF22-F872521A544A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0B9E2E8-24EE-6F4A-831C-4126EAB61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02944F30-3B28-EE43-9333-03DE803D2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232373"/>
            <a:ext cx="15773400" cy="7208510"/>
          </a:xfr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Wingdings" pitchFamily="2" charset="2"/>
              <a:buChar char="n"/>
              <a:defRPr sz="360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defRPr>
            </a:lvl1pPr>
            <a:lvl2pPr marL="1200150" marR="0" indent="-514350" algn="l" defTabSz="13716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 sz="3600">
                <a:solidFill>
                  <a:srgbClr val="000000"/>
                </a:solidFill>
                <a:latin typeface="Segoe UI" panose="020B0502040204020203" pitchFamily="34" charset="0"/>
                <a:ea typeface="游ゴシック" panose="020B0400000000000000" pitchFamily="34" charset="-128"/>
                <a:cs typeface="Segoe UI" panose="020B0502040204020203" pitchFamily="34" charset="0"/>
              </a:defRPr>
            </a:lvl2pPr>
            <a:lvl3pPr marL="1885950" indent="-514350">
              <a:lnSpc>
                <a:spcPct val="100000"/>
              </a:lnSpc>
              <a:buFont typeface="Wingdings" pitchFamily="2" charset="2"/>
              <a:buChar char="n"/>
              <a:defRPr kumimoji="1" lang="en-US" altLang="ja-JP" sz="3600" kern="1200" spc="150" baseline="0" dirty="0">
                <a:solidFill>
                  <a:srgbClr val="000000"/>
                </a:solidFill>
                <a:latin typeface="Segoe UI" panose="020B0502040204020203" pitchFamily="34" charset="0"/>
                <a:ea typeface="游ゴシック" panose="020B0400000000000000" pitchFamily="34" charset="-128"/>
                <a:cs typeface="Segoe UI" panose="020B0502040204020203" pitchFamily="34" charset="0"/>
              </a:defRPr>
            </a:lvl3pPr>
            <a:lvl4pPr marL="2571750" indent="-514350">
              <a:lnSpc>
                <a:spcPct val="100000"/>
              </a:lnSpc>
              <a:buFont typeface="Wingdings" pitchFamily="2" charset="2"/>
              <a:buChar char="n"/>
              <a:defRPr kumimoji="1" lang="en-US" altLang="ja-JP" sz="3600" kern="1200" spc="150" baseline="0" dirty="0">
                <a:solidFill>
                  <a:srgbClr val="000000"/>
                </a:solidFill>
                <a:latin typeface="Segoe UI" panose="020B0502040204020203" pitchFamily="34" charset="0"/>
                <a:ea typeface="游ゴシック" panose="020B0400000000000000" pitchFamily="34" charset="-128"/>
                <a:cs typeface="Segoe UI" panose="020B0502040204020203" pitchFamily="34" charset="0"/>
              </a:defRPr>
            </a:lvl4pPr>
            <a:lvl5pPr marL="3257550" indent="-514350">
              <a:lnSpc>
                <a:spcPct val="100000"/>
              </a:lnSpc>
              <a:buFont typeface="Wingdings" pitchFamily="2" charset="2"/>
              <a:buChar char="n"/>
              <a:defRPr kumimoji="1" lang="en-US" altLang="ja-JP" sz="3600" kern="1200" spc="150" baseline="0" dirty="0">
                <a:solidFill>
                  <a:srgbClr val="000000"/>
                </a:solidFill>
                <a:latin typeface="Segoe UI" panose="020B0502040204020203" pitchFamily="34" charset="0"/>
                <a:ea typeface="游ゴシック" panose="020B0400000000000000" pitchFamily="34" charset="-128"/>
                <a:cs typeface="Segoe UI" panose="020B0502040204020203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E30357-5B23-E240-90B9-EDF96AD3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9340-72DC-DE4C-8DC1-9C5F0355761E}" type="datetime1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A56C1267-E726-2340-9C08-FF9EF7CF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066C7528-1578-BA46-9FF4-6E243F69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/>
              <a:t> -</a:t>
            </a:r>
            <a:endParaRPr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C3D87A5D-CAD2-2D4D-B51C-962ED07E5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04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E25491-2F11-EE44-8463-4C82E18FB809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85F5A4-00C0-0649-8A9C-5E2056BAD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233368"/>
            <a:ext cx="7772400" cy="7207515"/>
          </a:xfrm>
        </p:spPr>
        <p:txBody>
          <a:bodyPr/>
          <a:lstStyle>
            <a:lvl1pPr marL="514350" indent="-514350">
              <a:spcBef>
                <a:spcPts val="750"/>
              </a:spcBef>
              <a:buFont typeface="Wingdings" pitchFamily="2" charset="2"/>
              <a:buChar char="n"/>
              <a:defRPr/>
            </a:lvl1pPr>
            <a:lvl2pPr marL="1200150" marR="0" indent="-51435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lvl2pPr>
            <a:lvl3pPr marL="1885950" indent="-514350">
              <a:spcBef>
                <a:spcPts val="750"/>
              </a:spcBef>
              <a:buFont typeface="Wingdings" pitchFamily="2" charset="2"/>
              <a:buChar char="n"/>
              <a:defRPr/>
            </a:lvl3pPr>
            <a:lvl4pPr marL="2400300" indent="-342900">
              <a:spcBef>
                <a:spcPts val="750"/>
              </a:spcBef>
              <a:buFont typeface="Wingdings" pitchFamily="2" charset="2"/>
              <a:buChar char="n"/>
              <a:defRPr/>
            </a:lvl4pPr>
            <a:lvl5pPr marL="3086100" indent="-342900">
              <a:spcBef>
                <a:spcPts val="750"/>
              </a:spcBef>
              <a:buFont typeface="Wingdings" pitchFamily="2" charset="2"/>
              <a:buChar char="n"/>
              <a:defRPr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10B130E-FCA0-8845-AA16-8EE3715FF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233368"/>
            <a:ext cx="7772400" cy="7207515"/>
          </a:xfrm>
        </p:spPr>
        <p:txBody>
          <a:bodyPr/>
          <a:lstStyle>
            <a:lvl1pPr>
              <a:spcBef>
                <a:spcPts val="750"/>
              </a:spcBef>
              <a:defRPr/>
            </a:lvl1pPr>
            <a:lvl2pPr marL="1200150" marR="0" indent="-51435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lvl2pPr>
            <a:lvl3pPr>
              <a:spcBef>
                <a:spcPts val="750"/>
              </a:spcBef>
              <a:defRPr/>
            </a:lvl3pPr>
            <a:lvl4pPr>
              <a:spcBef>
                <a:spcPts val="750"/>
              </a:spcBef>
              <a:defRPr/>
            </a:lvl4pPr>
            <a:lvl5pPr>
              <a:spcBef>
                <a:spcPts val="750"/>
              </a:spcBef>
              <a:defRPr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081B6B2D-DCA8-434F-B5C2-BDC55CC63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ECFBFA2-8746-D24B-9570-5F922A40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2B2B-D9AB-AE46-9A5C-98474C3D95A1}" type="datetime1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54C231-6BDB-1B41-BA40-4302CFF1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CB8C27-7213-2C48-B1AB-36FF4F94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4DF80C87-2887-0E42-9848-DB2A388A6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6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EB1EEA32-A183-E54D-B3D5-48D73C0DBEA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C25514D-4707-AC41-ACBA-433AABBC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897" y="547688"/>
            <a:ext cx="15478206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タイトルを入力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E44622-56C4-7949-B204-444DEBF6E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4897" y="2738437"/>
            <a:ext cx="15478206" cy="65270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</a:t>
            </a:r>
            <a:r>
              <a:rPr kumimoji="1" lang="en-US" altLang="ja-JP" dirty="0"/>
              <a:t> 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7977FD-187F-EA4A-975D-DF0B863EB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299" y="9886208"/>
            <a:ext cx="1575354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14E20F35-AE26-BD40-9BBD-2EA0E4224C0F}" type="datetime1">
              <a:rPr lang="ja-JP" altLang="en-US" smtClean="0"/>
              <a:t>2024/12/5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5AAF1F-5D05-AF40-9805-590D1868F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9526" y="9886208"/>
            <a:ext cx="5308949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ctr">
              <a:defRPr kumimoji="1" lang="ja-JP" altLang="en-US"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572923-92B5-6B4D-A519-9661CEA0E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120753" y="9886208"/>
            <a:ext cx="909947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/>
              <a:t> -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96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kumimoji="1" sz="4500" b="1" kern="1200" spc="150" baseline="0">
          <a:solidFill>
            <a:schemeClr val="bg1"/>
          </a:solidFill>
          <a:latin typeface="Segoe UI Historic" panose="020B0502040204020203" pitchFamily="34" charset="0"/>
          <a:ea typeface="游ゴシック" panose="020B0400000000000000" pitchFamily="34" charset="-128"/>
          <a:cs typeface="+mj-cs"/>
        </a:defRPr>
      </a:lvl1pPr>
    </p:titleStyle>
    <p:bodyStyle>
      <a:lvl1pPr marL="514350" indent="-540000" algn="l" defTabSz="1371600" rtl="0" eaLnBrk="1" latinLnBrk="0" hangingPunct="1">
        <a:lnSpc>
          <a:spcPct val="100000"/>
        </a:lnSpc>
        <a:spcBef>
          <a:spcPts val="750"/>
        </a:spcBef>
        <a:buSzPct val="100000"/>
        <a:buFont typeface="システムフォント（レギュラー）"/>
        <a:buChar char="■"/>
        <a:defRPr kumimoji="1" sz="3600" kern="1200" spc="15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+mn-cs"/>
        </a:defRPr>
      </a:lvl1pPr>
      <a:lvl2pPr marL="1080000" marR="0" indent="-540000" algn="l" defTabSz="1371600" rtl="0" eaLnBrk="1" fontAlgn="auto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システムフォント（レギュラー）"/>
        <a:buChar char="■"/>
        <a:tabLst/>
        <a:defRPr kumimoji="1" sz="3600" kern="1200" spc="150" baseline="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Segoe UI Historic" panose="020B0502040204020203" pitchFamily="34" charset="0"/>
        </a:defRPr>
      </a:lvl2pPr>
      <a:lvl3pPr marL="1620000" indent="-540000" algn="l" defTabSz="1371600" rtl="0" eaLnBrk="1" latinLnBrk="0" hangingPunct="1">
        <a:lnSpc>
          <a:spcPct val="100000"/>
        </a:lnSpc>
        <a:spcBef>
          <a:spcPts val="750"/>
        </a:spcBef>
        <a:buSzPct val="100000"/>
        <a:buFont typeface="システムフォント（レギュラー）"/>
        <a:buChar char="■"/>
        <a:defRPr kumimoji="1" lang="en-US" altLang="ja-JP" sz="3600" kern="1200" spc="150" baseline="0" dirty="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Segoe UI" panose="020B0502040204020203" pitchFamily="34" charset="0"/>
        </a:defRPr>
      </a:lvl3pPr>
      <a:lvl4pPr marL="2160000" indent="-540000" algn="l" defTabSz="1371600" rtl="0" eaLnBrk="1" latinLnBrk="0" hangingPunct="1">
        <a:lnSpc>
          <a:spcPct val="100000"/>
        </a:lnSpc>
        <a:spcBef>
          <a:spcPts val="750"/>
        </a:spcBef>
        <a:buSzPct val="100000"/>
        <a:buFont typeface="システムフォント（レギュラー）"/>
        <a:buChar char="■"/>
        <a:defRPr kumimoji="1" lang="en-US" altLang="ja-JP" sz="3600" kern="1200" spc="150" baseline="0" dirty="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Segoe UI" panose="020B0502040204020203" pitchFamily="34" charset="0"/>
        </a:defRPr>
      </a:lvl4pPr>
      <a:lvl5pPr marL="2700000" indent="-540000" algn="l" defTabSz="1371600" rtl="0" eaLnBrk="1" latinLnBrk="0" hangingPunct="1">
        <a:lnSpc>
          <a:spcPct val="100000"/>
        </a:lnSpc>
        <a:spcBef>
          <a:spcPts val="750"/>
        </a:spcBef>
        <a:buSzPct val="100000"/>
        <a:buFont typeface="システムフォント（レギュラー）"/>
        <a:buChar char="■"/>
        <a:defRPr kumimoji="1" lang="en-US" altLang="ja-JP" sz="3600" kern="1200" spc="150" baseline="0" dirty="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Segoe UI" panose="020B0502040204020203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2.mp4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0.png"/><Relationship Id="rId5" Type="http://schemas.microsoft.com/office/2007/relationships/media" Target="../media/media3.mp4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4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Dessin d’enfant, dessin humoristique, mur&#10;&#10;Description générée automatiquement">
            <a:extLst>
              <a:ext uri="{FF2B5EF4-FFF2-40B4-BE49-F238E27FC236}">
                <a16:creationId xmlns:a16="http://schemas.microsoft.com/office/drawing/2014/main" id="{657F73DE-020B-FB82-C27E-B091A8394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51713" cy="10287000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5CA83BD4-0C8C-02A5-6107-9DA051FF6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087221"/>
            <a:ext cx="14786114" cy="2209800"/>
          </a:xfrm>
        </p:spPr>
        <p:txBody>
          <a:bodyPr>
            <a:noAutofit/>
          </a:bodyPr>
          <a:lstStyle/>
          <a:p>
            <a:pPr algn="l"/>
            <a:br>
              <a:rPr kumimoji="1" lang="fr-FR" altLang="ja-JP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</a:br>
            <a:br>
              <a:rPr kumimoji="1" lang="fr-FR" altLang="ja-JP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</a:br>
            <a:br>
              <a:rPr kumimoji="1" lang="fr-FR" altLang="ja-JP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</a:br>
            <a:br>
              <a:rPr kumimoji="1" lang="fr-FR" altLang="ja-JP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</a:br>
            <a:r>
              <a:rPr kumimoji="1" lang="fr-FR" altLang="ja-JP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SAM 2: Segment </a:t>
            </a:r>
            <a:r>
              <a:rPr kumimoji="1" lang="fr-FR" altLang="ja-JP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Anything</a:t>
            </a:r>
            <a:r>
              <a:rPr kumimoji="1" lang="fr-FR" altLang="ja-JP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 in Images and </a:t>
            </a:r>
            <a:r>
              <a:rPr kumimoji="1" lang="fr-FR" altLang="ja-JP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Videos</a:t>
            </a:r>
            <a:endParaRPr kumimoji="1" lang="ja-JP" altLang="en-US" dirty="0">
              <a:latin typeface="HGSｺﾞｼｯｸE" panose="020B0900000000000000" pitchFamily="50" charset="-128"/>
            </a:endParaRP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FE749E2B-3533-A7C2-5422-2CAF2D1805BA}"/>
              </a:ext>
            </a:extLst>
          </p:cNvPr>
          <p:cNvSpPr txBox="1">
            <a:spLocks/>
          </p:cNvSpPr>
          <p:nvPr/>
        </p:nvSpPr>
        <p:spPr>
          <a:xfrm>
            <a:off x="533400" y="8466096"/>
            <a:ext cx="17489557" cy="1400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ja-JP" altLang="en-US" sz="66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Ravi, </a:t>
            </a:r>
            <a:r>
              <a:rPr lang="fr-FR" altLang="ja-JP" sz="400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Nikhila</a:t>
            </a:r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, Valentin Gabeur, Yuan-Ting Hu, </a:t>
            </a:r>
            <a:r>
              <a:rPr lang="fr-FR" altLang="ja-JP" sz="400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Ronghang</a:t>
            </a:r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 Hu, Chaitanya </a:t>
            </a:r>
            <a:r>
              <a:rPr lang="fr-FR" altLang="ja-JP" sz="400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Ryali</a:t>
            </a:r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, </a:t>
            </a:r>
            <a:r>
              <a:rPr lang="fr-FR" altLang="ja-JP" sz="400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Tengyu</a:t>
            </a:r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 Ma, </a:t>
            </a:r>
            <a:r>
              <a:rPr lang="fr-FR" altLang="ja-JP" sz="400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Haitham</a:t>
            </a:r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 </a:t>
            </a:r>
            <a:r>
              <a:rPr lang="fr-FR" altLang="ja-JP" sz="400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Khedr</a:t>
            </a:r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 et al. "Sam 2: Segment </a:t>
            </a:r>
            <a:r>
              <a:rPr lang="fr-FR" altLang="ja-JP" sz="400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anything</a:t>
            </a:r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 in images and </a:t>
            </a:r>
            <a:r>
              <a:rPr lang="fr-FR" altLang="ja-JP" sz="400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videos</a:t>
            </a:r>
            <a:r>
              <a:rPr lang="fr-FR" altLang="ja-JP" sz="400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." (2024).</a:t>
            </a:r>
          </a:p>
        </p:txBody>
      </p:sp>
      <p:sp>
        <p:nvSpPr>
          <p:cNvPr id="9" name="Freeform 7" descr="図形  自動的に生成された説明">
            <a:extLst>
              <a:ext uri="{FF2B5EF4-FFF2-40B4-BE49-F238E27FC236}">
                <a16:creationId xmlns:a16="http://schemas.microsoft.com/office/drawing/2014/main" id="{F9EC3107-9AEB-8779-9B20-B02E80DE5866}"/>
              </a:ext>
            </a:extLst>
          </p:cNvPr>
          <p:cNvSpPr/>
          <p:nvPr/>
        </p:nvSpPr>
        <p:spPr>
          <a:xfrm>
            <a:off x="16764000" y="723900"/>
            <a:ext cx="980107" cy="903120"/>
          </a:xfrm>
          <a:custGeom>
            <a:avLst/>
            <a:gdLst/>
            <a:ahLst/>
            <a:cxnLst/>
            <a:rect l="l" t="t" r="r" b="b"/>
            <a:pathLst>
              <a:path w="809081" h="771738">
                <a:moveTo>
                  <a:pt x="0" y="0"/>
                </a:moveTo>
                <a:lnTo>
                  <a:pt x="809080" y="0"/>
                </a:lnTo>
                <a:lnTo>
                  <a:pt x="809080" y="771738"/>
                </a:lnTo>
                <a:lnTo>
                  <a:pt x="0" y="771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03" b="-403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0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F73A9-0BAC-F6A9-F6EE-7F3BBB5A9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1F1F73-0407-C30C-E7C6-D71E1053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Proposed Method : The SAM 2 model architecture -  Mask decoder and prompt encoder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F5FBC6-333F-2B04-5108-0884A087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10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A44EA-3EBA-4434-EEDF-EFB0B8D2A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" y="4686300"/>
            <a:ext cx="18216282" cy="4876800"/>
          </a:xfrm>
          <a:prstGeom prst="rect">
            <a:avLst/>
          </a:prstGeom>
        </p:spPr>
      </p:pic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EB8E7B60-1BA6-9C1A-AD60-171787FB1862}"/>
              </a:ext>
            </a:extLst>
          </p:cNvPr>
          <p:cNvSpPr/>
          <p:nvPr/>
        </p:nvSpPr>
        <p:spPr>
          <a:xfrm>
            <a:off x="81858" y="2291586"/>
            <a:ext cx="5943600" cy="1981200"/>
          </a:xfrm>
          <a:prstGeom prst="wedgeRoundRectCallout">
            <a:avLst>
              <a:gd name="adj1" fmla="val 79714"/>
              <a:gd name="adj2" fmla="val 176907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Decoder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is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</a:t>
            </a:r>
            <a:r>
              <a:rPr lang="fr-FR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“</a:t>
            </a:r>
            <a:r>
              <a:rPr lang="fr-FR" sz="3200" b="1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two-way</a:t>
            </a:r>
            <a:r>
              <a:rPr lang="fr-FR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” transformer blocks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that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update prompt and frame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embeddings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.</a:t>
            </a:r>
            <a:endParaRPr lang="fr-FR" sz="32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AA4E17-33E5-696A-E96E-396077822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827" y="1870467"/>
            <a:ext cx="9548880" cy="3856071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E2A6DFF-63C7-E8E1-3865-54FB6132925C}"/>
              </a:ext>
            </a:extLst>
          </p:cNvPr>
          <p:cNvCxnSpPr>
            <a:cxnSpLocks/>
          </p:cNvCxnSpPr>
          <p:nvPr/>
        </p:nvCxnSpPr>
        <p:spPr>
          <a:xfrm flipH="1">
            <a:off x="8382000" y="5524500"/>
            <a:ext cx="990600" cy="13964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762A402-98E4-4222-90AB-FAB45908A161}"/>
              </a:ext>
            </a:extLst>
          </p:cNvPr>
          <p:cNvCxnSpPr>
            <a:cxnSpLocks/>
          </p:cNvCxnSpPr>
          <p:nvPr/>
        </p:nvCxnSpPr>
        <p:spPr>
          <a:xfrm flipH="1">
            <a:off x="11049000" y="5524500"/>
            <a:ext cx="4191000" cy="1497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36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0F1AA-65F2-68C5-045B-5567EC159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B39F44-F773-F928-E6FA-E304B787A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Proposed Method : The SAM 2 model architecture - Memory encoder and memory bank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F6FB5A-B0D9-1832-42FA-73686AF8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11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32C232-8CBD-098D-5FF5-44EE40C6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" y="4686300"/>
            <a:ext cx="18216282" cy="4876800"/>
          </a:xfrm>
          <a:prstGeom prst="rect">
            <a:avLst/>
          </a:prstGeom>
        </p:spPr>
      </p:pic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E9E7B1E1-A831-83F2-D1D6-311567A8F1F5}"/>
              </a:ext>
            </a:extLst>
          </p:cNvPr>
          <p:cNvSpPr/>
          <p:nvPr/>
        </p:nvSpPr>
        <p:spPr>
          <a:xfrm>
            <a:off x="4495800" y="2265003"/>
            <a:ext cx="5943600" cy="1981200"/>
          </a:xfrm>
          <a:prstGeom prst="wedgeRoundRectCallout">
            <a:avLst>
              <a:gd name="adj1" fmla="val 110988"/>
              <a:gd name="adj2" fmla="val 176150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Downsampling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the output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mask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and </a:t>
            </a:r>
            <a:r>
              <a:rPr lang="fr-FR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fuse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with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frame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embeddings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. </a:t>
            </a:r>
          </a:p>
        </p:txBody>
      </p:sp>
      <p:sp>
        <p:nvSpPr>
          <p:cNvPr id="7" name="Bulle rectangulaire à coins arrondis 6">
            <a:extLst>
              <a:ext uri="{FF2B5EF4-FFF2-40B4-BE49-F238E27FC236}">
                <a16:creationId xmlns:a16="http://schemas.microsoft.com/office/drawing/2014/main" id="{EF8345A0-AD54-F517-79E0-0E5BC7682EE9}"/>
              </a:ext>
            </a:extLst>
          </p:cNvPr>
          <p:cNvSpPr/>
          <p:nvPr/>
        </p:nvSpPr>
        <p:spPr>
          <a:xfrm>
            <a:off x="11201400" y="2265003"/>
            <a:ext cx="5943600" cy="1981200"/>
          </a:xfrm>
          <a:prstGeom prst="wedgeRoundRectCallout">
            <a:avLst>
              <a:gd name="adj1" fmla="val 41631"/>
              <a:gd name="adj2" fmla="val 190526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Retains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information about </a:t>
            </a:r>
            <a:r>
              <a:rPr lang="fr-FR" sz="3200" b="1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past</a:t>
            </a:r>
            <a:r>
              <a:rPr lang="fr-FR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predictions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for the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target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object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(FIFO queue).</a:t>
            </a:r>
            <a:endParaRPr lang="fr-FR" sz="32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55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Proposed Method : The SA-V Dataset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12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96131A-AF9C-31AB-5229-F48E4F7B13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665"/>
          <a:stretch/>
        </p:blipFill>
        <p:spPr>
          <a:xfrm>
            <a:off x="8153400" y="1844650"/>
            <a:ext cx="9076568" cy="789101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8BF364F-E073-CC2F-BFF7-F3CEEE99BC38}"/>
              </a:ext>
            </a:extLst>
          </p:cNvPr>
          <p:cNvSpPr txBox="1"/>
          <p:nvPr/>
        </p:nvSpPr>
        <p:spPr>
          <a:xfrm>
            <a:off x="870761" y="2318288"/>
            <a:ext cx="7806999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u="sng" dirty="0">
                <a:solidFill>
                  <a:srgbClr val="0070C0"/>
                </a:solidFill>
              </a:rPr>
              <a:t>The SA-V </a:t>
            </a:r>
            <a:r>
              <a:rPr lang="fr-FR" sz="4000" b="1" u="sng" dirty="0" err="1">
                <a:solidFill>
                  <a:srgbClr val="0070C0"/>
                </a:solidFill>
              </a:rPr>
              <a:t>dataset</a:t>
            </a:r>
            <a:r>
              <a:rPr lang="en-JP" sz="4000">
                <a:solidFill>
                  <a:srgbClr val="0070C0"/>
                </a:solidFill>
              </a:rPr>
              <a:t>:</a:t>
            </a:r>
            <a:r>
              <a:rPr lang="fr-FR" sz="4000" dirty="0">
                <a:solidFill>
                  <a:srgbClr val="0070C0"/>
                </a:solidFill>
              </a:rPr>
              <a:t> </a:t>
            </a:r>
            <a:r>
              <a:rPr lang="fr-FR" sz="400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</a:p>
          <a:p>
            <a:endParaRPr lang="en-US" sz="3600" dirty="0">
              <a:solidFill>
                <a:srgbClr val="0070C0"/>
              </a:solidFill>
              <a:effectLst/>
              <a:latin typeface=".AppleSystemUIFont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50.9K videos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196 hours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642.6K </a:t>
            </a:r>
            <a:r>
              <a:rPr lang="en-US" sz="3600" dirty="0" err="1">
                <a:latin typeface=".AppleSystemUIFont"/>
              </a:rPr>
              <a:t>masklets</a:t>
            </a:r>
            <a:endParaRPr lang="en-US" sz="3600" dirty="0">
              <a:latin typeface=".AppleSystemUIFont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4.2M frames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Resolution from 240p to 4K (1,401x1,037 on average)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Duration from 4s to 2.3min with 13.8s on average</a:t>
            </a:r>
            <a:endParaRPr lang="fr-FR" sz="3600" dirty="0"/>
          </a:p>
          <a:p>
            <a:pPr marL="914400" lvl="1" indent="-457200">
              <a:buFont typeface="Wingdings" pitchFamily="2" charset="2"/>
              <a:buChar char="§"/>
            </a:pPr>
            <a:endParaRPr lang="en-US" sz="3200" dirty="0">
              <a:latin typeface=".AppleSystemUIFont"/>
            </a:endParaRPr>
          </a:p>
          <a:p>
            <a:pPr lvl="1"/>
            <a:endParaRPr lang="fr-FR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7913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Experimental settings: Training procedure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13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0553E7-51CE-1242-308B-97D452836E8D}"/>
              </a:ext>
            </a:extLst>
          </p:cNvPr>
          <p:cNvSpPr txBox="1"/>
          <p:nvPr/>
        </p:nvSpPr>
        <p:spPr>
          <a:xfrm>
            <a:off x="764142" y="2122988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>
                <a:solidFill>
                  <a:srgbClr val="0070C0"/>
                </a:solidFill>
              </a:rPr>
              <a:t>Training</a:t>
            </a:r>
            <a:r>
              <a:rPr lang="en-JP" sz="3200">
                <a:solidFill>
                  <a:srgbClr val="0070C0"/>
                </a:solidFill>
              </a:rPr>
              <a:t>:</a:t>
            </a:r>
            <a:r>
              <a:rPr lang="fr-FR" sz="3200" dirty="0">
                <a:solidFill>
                  <a:srgbClr val="0070C0"/>
                </a:solidFill>
              </a:rPr>
              <a:t> 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</a:p>
          <a:p>
            <a:endParaRPr kumimoji="1" lang="fr-FR" altLang="ja-JP" sz="32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Pretrained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on SA-1-B 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dataset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(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from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SAM 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paper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Trained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jointly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on image and 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video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data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Interactive setting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Up to 2 frames (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from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8) are 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corrected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with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a click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Trained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on 256 A100 for 108 </a:t>
            </a: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hours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(!!)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E31B4C-7371-78FB-0B19-51F4EF0533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93"/>
          <a:stretch/>
        </p:blipFill>
        <p:spPr>
          <a:xfrm>
            <a:off x="9144000" y="2400300"/>
            <a:ext cx="8379858" cy="7358438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8CFCCE7-3430-EE98-63DC-6E6ECBCF16F8}"/>
              </a:ext>
            </a:extLst>
          </p:cNvPr>
          <p:cNvSpPr/>
          <p:nvPr/>
        </p:nvSpPr>
        <p:spPr>
          <a:xfrm>
            <a:off x="9353241" y="3293079"/>
            <a:ext cx="7924800" cy="3048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AE8A25-AFAA-D2F2-840A-FBA58C1A2BCF}"/>
              </a:ext>
            </a:extLst>
          </p:cNvPr>
          <p:cNvSpPr/>
          <p:nvPr/>
        </p:nvSpPr>
        <p:spPr>
          <a:xfrm>
            <a:off x="9371529" y="5927118"/>
            <a:ext cx="7924800" cy="134998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8566CD-961B-2590-E3A7-23B7ADD705EA}"/>
              </a:ext>
            </a:extLst>
          </p:cNvPr>
          <p:cNvSpPr txBox="1"/>
          <p:nvPr/>
        </p:nvSpPr>
        <p:spPr>
          <a:xfrm>
            <a:off x="764142" y="6945384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err="1">
                <a:solidFill>
                  <a:srgbClr val="0070C0"/>
                </a:solidFill>
              </a:rPr>
              <a:t>Inference</a:t>
            </a:r>
            <a:r>
              <a:rPr lang="en-JP" sz="3200">
                <a:solidFill>
                  <a:srgbClr val="0070C0"/>
                </a:solidFill>
              </a:rPr>
              <a:t>:</a:t>
            </a:r>
            <a:r>
              <a:rPr lang="fr-FR" sz="3200" dirty="0">
                <a:solidFill>
                  <a:srgbClr val="0070C0"/>
                </a:solidFill>
              </a:rPr>
              <a:t> 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</a:p>
          <a:p>
            <a:endParaRPr kumimoji="1" lang="fr-FR" altLang="ja-JP" sz="32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kumimoji="1" lang="fr-FR" altLang="ja-JP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Using</a:t>
            </a: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1 A100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kumimoji="1" lang="fr-FR" altLang="ja-JP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130 FPS (&gt;21.7 = SAM)</a:t>
            </a:r>
          </a:p>
        </p:txBody>
      </p:sp>
    </p:spTree>
    <p:extLst>
      <p:ext uri="{BB962C8B-B14F-4D97-AF65-F5344CB8AC3E}">
        <p14:creationId xmlns:p14="http://schemas.microsoft.com/office/powerpoint/2010/main" val="116366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B8184AF-269A-4310-BC37-ED283FD35B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50084" y="130138"/>
                <a:ext cx="15773400" cy="1694769"/>
              </a:xfrm>
            </p:spPr>
            <p:txBody>
              <a:bodyPr/>
              <a:lstStyle/>
              <a:p>
                <a:r>
                  <a:rPr kumimoji="1" lang="en-US" altLang="ja-JP" dirty="0"/>
                  <a:t>Quantitative results : The 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𝓙</m:t>
                    </m:r>
                    <m:r>
                      <a:rPr kumimoji="1" lang="fr-FR" altLang="ja-JP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&amp;</m:t>
                    </m:r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𝓕</m:t>
                    </m:r>
                  </m:oMath>
                </a14:m>
                <a:r>
                  <a:rPr kumimoji="1" lang="en-US" altLang="ja-JP" dirty="0"/>
                  <a:t> metric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B8184AF-269A-4310-BC37-ED283FD35B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50084" y="130138"/>
                <a:ext cx="15773400" cy="1694769"/>
              </a:xfrm>
              <a:blipFill>
                <a:blip r:embed="rId3"/>
                <a:stretch>
                  <a:fillRect l="-1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14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CD45F1-66A0-91EA-20DE-1584F6119126}"/>
              </a:ext>
            </a:extLst>
          </p:cNvPr>
          <p:cNvSpPr txBox="1"/>
          <p:nvPr/>
        </p:nvSpPr>
        <p:spPr>
          <a:xfrm>
            <a:off x="950084" y="2122428"/>
            <a:ext cx="1272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kumimoji="1" lang="fr-FR" sz="320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Jaccard Index = Intersection over Union (</a:t>
            </a:r>
            <a:r>
              <a:rPr kumimoji="1" lang="fr-FR" sz="3200" dirty="0" err="1">
                <a:latin typeface="Segoe UI Historic" panose="020B0502040204020203" pitchFamily="34" charset="0"/>
                <a:ea typeface="游ゴシック" panose="020B0400000000000000" pitchFamily="34" charset="-128"/>
              </a:rPr>
              <a:t>IoU</a:t>
            </a:r>
            <a:r>
              <a:rPr kumimoji="1" lang="fr-FR" sz="320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498F613-5A0F-59EF-2B1F-D09C79F86954}"/>
                  </a:ext>
                </a:extLst>
              </p:cNvPr>
              <p:cNvSpPr txBox="1"/>
              <p:nvPr/>
            </p:nvSpPr>
            <p:spPr>
              <a:xfrm>
                <a:off x="1676400" y="2866468"/>
                <a:ext cx="3505200" cy="1399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ℐ</m:t>
                      </m:r>
                      <m:r>
                        <a:rPr kumimoji="1" lang="fr-FR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fr-FR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kumimoji="1" lang="fr-FR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fr-FR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kumimoji="1" lang="fr-FR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kumimoji="1" lang="fr-FR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1" lang="fr-FR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fr-FR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kumimoji="1" lang="fr-FR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kumimoji="1" lang="fr-FR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en-US" sz="4400" dirty="0">
                  <a:latin typeface="Segoe UI Historic" panose="020B0502040204020203" pitchFamily="34" charset="0"/>
                  <a:ea typeface="游ゴシック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498F613-5A0F-59EF-2B1F-D09C79F86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866468"/>
                <a:ext cx="3505200" cy="1399870"/>
              </a:xfrm>
              <a:prstGeom prst="rect">
                <a:avLst/>
              </a:prstGeom>
              <a:blipFill>
                <a:blip r:embed="rId4"/>
                <a:stretch>
                  <a:fillRect b="-6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98080798-F1E2-CBF2-FDD1-C5BA91613730}"/>
              </a:ext>
            </a:extLst>
          </p:cNvPr>
          <p:cNvSpPr txBox="1"/>
          <p:nvPr/>
        </p:nvSpPr>
        <p:spPr>
          <a:xfrm>
            <a:off x="950084" y="4574713"/>
            <a:ext cx="1272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kumimoji="1" lang="fr-FR" sz="320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F-</a:t>
            </a:r>
            <a:r>
              <a:rPr kumimoji="1" lang="fr-FR" sz="3200" dirty="0" err="1">
                <a:latin typeface="Segoe UI Historic" panose="020B0502040204020203" pitchFamily="34" charset="0"/>
                <a:ea typeface="游ゴシック" panose="020B0400000000000000" pitchFamily="34" charset="-128"/>
              </a:rPr>
              <a:t>measure</a:t>
            </a:r>
            <a:r>
              <a:rPr kumimoji="1" lang="fr-FR" sz="320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 = F-score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20DAFA6-757F-CEEE-AE26-DC0F609EB196}"/>
                  </a:ext>
                </a:extLst>
              </p:cNvPr>
              <p:cNvSpPr txBox="1"/>
              <p:nvPr/>
            </p:nvSpPr>
            <p:spPr>
              <a:xfrm>
                <a:off x="1848278" y="5569518"/>
                <a:ext cx="3161443" cy="1283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kumimoji="1" lang="fr-FR" altLang="ja-JP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fr-FR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fr-FR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2×</m:t>
                          </m:r>
                          <m:r>
                            <a:rPr kumimoji="1" lang="fr-FR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fr-FR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fr-FR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kumimoji="1" lang="fr-FR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fr-FR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fr-FR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kumimoji="1" lang="en-US" sz="4400" dirty="0">
                  <a:latin typeface="Segoe UI Historic" panose="020B0502040204020203" pitchFamily="34" charset="0"/>
                  <a:ea typeface="游ゴシック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20DAFA6-757F-CEEE-AE26-DC0F609EB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278" y="5569518"/>
                <a:ext cx="3161443" cy="1283300"/>
              </a:xfrm>
              <a:prstGeom prst="rect">
                <a:avLst/>
              </a:prstGeom>
              <a:blipFill>
                <a:blip r:embed="rId5"/>
                <a:stretch>
                  <a:fillRect l="-3200" t="-980" r="-240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383E039B-A576-9881-1BD1-A1CA0085A5C0}"/>
              </a:ext>
            </a:extLst>
          </p:cNvPr>
          <p:cNvSpPr txBox="1"/>
          <p:nvPr/>
        </p:nvSpPr>
        <p:spPr>
          <a:xfrm>
            <a:off x="7579484" y="315390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172B4D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egion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similarity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between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the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segmented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mask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M and the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ground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truth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mask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G. 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1597F5-7033-06C1-905C-E571B1A64AE1}"/>
              </a:ext>
            </a:extLst>
          </p:cNvPr>
          <p:cNvSpPr txBox="1"/>
          <p:nvPr/>
        </p:nvSpPr>
        <p:spPr>
          <a:xfrm>
            <a:off x="7579484" y="5569518"/>
            <a:ext cx="9717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172B4D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recision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and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recall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are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calculated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from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the contour points of the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segmented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mask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c(M) and the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ground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truth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 c(G). 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CE4DD3C-3DF6-9E4A-05F3-C58121577577}"/>
                  </a:ext>
                </a:extLst>
              </p:cNvPr>
              <p:cNvSpPr txBox="1"/>
              <p:nvPr/>
            </p:nvSpPr>
            <p:spPr>
              <a:xfrm>
                <a:off x="1856027" y="8166194"/>
                <a:ext cx="2863989" cy="971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r>
                      <a:rPr kumimoji="1" lang="fr-FR" altLang="ja-JP" sz="4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&amp;</m:t>
                    </m:r>
                    <m:r>
                      <a:rPr kumimoji="1" lang="en-US" altLang="ja-JP" sz="4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kumimoji="1" lang="en-US" altLang="ja-JP" sz="4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4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4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ℐ</m:t>
                        </m:r>
                        <m:r>
                          <a:rPr kumimoji="1" lang="fr-FR" altLang="ja-JP" sz="4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kumimoji="1" lang="fr-FR" altLang="ja-JP" sz="4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num>
                      <m:den>
                        <m:r>
                          <a:rPr kumimoji="1" lang="fr-FR" altLang="ja-JP" sz="4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sz="4400" dirty="0">
                    <a:latin typeface="Segoe UI Historic" panose="020B0502040204020203" pitchFamily="34" charset="0"/>
                    <a:ea typeface="游ゴシック" panose="020B0400000000000000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CE4DD3C-3DF6-9E4A-05F3-C58121577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027" y="8166194"/>
                <a:ext cx="2863989" cy="971613"/>
              </a:xfrm>
              <a:prstGeom prst="rect">
                <a:avLst/>
              </a:prstGeom>
              <a:blipFill>
                <a:blip r:embed="rId6"/>
                <a:stretch>
                  <a:fillRect l="-7489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0A97FCC4-B39F-041D-A5B7-67D084021176}"/>
              </a:ext>
            </a:extLst>
          </p:cNvPr>
          <p:cNvSpPr txBox="1"/>
          <p:nvPr/>
        </p:nvSpPr>
        <p:spPr>
          <a:xfrm>
            <a:off x="7579484" y="8113391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172B4D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ggregates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the performance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captured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by 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both</a:t>
            </a:r>
            <a:r>
              <a:rPr lang="fr-FR" sz="3200" b="0" i="0" u="none" strike="noStrike" dirty="0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the Jaccard Index and F-</a:t>
            </a:r>
            <a:r>
              <a:rPr lang="fr-FR" sz="3200" b="0" i="0" u="none" strike="noStrike" dirty="0" err="1">
                <a:solidFill>
                  <a:srgbClr val="172B4D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measure</a:t>
            </a:r>
            <a:r>
              <a:rPr lang="fr-FR" sz="3200" dirty="0">
                <a:solidFill>
                  <a:srgbClr val="172B4D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8" name="Down Arrow 16">
            <a:extLst>
              <a:ext uri="{FF2B5EF4-FFF2-40B4-BE49-F238E27FC236}">
                <a16:creationId xmlns:a16="http://schemas.microsoft.com/office/drawing/2014/main" id="{39CAECA9-8E53-4E76-9CF6-D4D202BFE890}"/>
              </a:ext>
            </a:extLst>
          </p:cNvPr>
          <p:cNvSpPr/>
          <p:nvPr/>
        </p:nvSpPr>
        <p:spPr>
          <a:xfrm rot="16200000">
            <a:off x="5950810" y="2963443"/>
            <a:ext cx="658832" cy="1500387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19" name="Down Arrow 16">
            <a:extLst>
              <a:ext uri="{FF2B5EF4-FFF2-40B4-BE49-F238E27FC236}">
                <a16:creationId xmlns:a16="http://schemas.microsoft.com/office/drawing/2014/main" id="{AD3364D7-8BFF-813F-CA15-4901EA7B97D1}"/>
              </a:ext>
            </a:extLst>
          </p:cNvPr>
          <p:cNvSpPr/>
          <p:nvPr/>
        </p:nvSpPr>
        <p:spPr>
          <a:xfrm rot="16200000">
            <a:off x="5965187" y="5584255"/>
            <a:ext cx="658832" cy="1500387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349D9CE-4166-E04B-5700-64211BC595AD}"/>
                  </a:ext>
                </a:extLst>
              </p:cNvPr>
              <p:cNvSpPr txBox="1"/>
              <p:nvPr/>
            </p:nvSpPr>
            <p:spPr>
              <a:xfrm>
                <a:off x="950084" y="7164316"/>
                <a:ext cx="12725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l">
                  <a:buFont typeface="Wingdings" pitchFamily="2" charset="2"/>
                  <a:buChar char="§"/>
                </a:pPr>
                <a:r>
                  <a:rPr kumimoji="1" lang="fr-FR" sz="3200" dirty="0" err="1">
                    <a:latin typeface="Segoe UI Historic" panose="020B0502040204020203" pitchFamily="34" charset="0"/>
                    <a:ea typeface="游ゴシック" panose="020B0400000000000000" pitchFamily="34" charset="-128"/>
                  </a:rPr>
                  <a:t>Mean</a:t>
                </a:r>
                <a:r>
                  <a:rPr kumimoji="1" lang="fr-FR" sz="3200" dirty="0">
                    <a:latin typeface="Segoe UI Historic" panose="020B0502040204020203" pitchFamily="34" charset="0"/>
                    <a:ea typeface="游ゴシック" panose="020B0400000000000000" pitchFamily="34" charset="-128"/>
                  </a:rPr>
                  <a:t> of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𝒥</m:t>
                    </m:r>
                    <m:r>
                      <a:rPr kumimoji="1" lang="fr-FR" altLang="ja-JP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&amp;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kumimoji="1" lang="en-US" altLang="ja-JP" sz="32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 </a:t>
                </a:r>
                <a:endParaRPr kumimoji="1" lang="fr-FR" sz="3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349D9CE-4166-E04B-5700-64211BC59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4" y="7164316"/>
                <a:ext cx="12725400" cy="584775"/>
              </a:xfrm>
              <a:prstGeom prst="rect">
                <a:avLst/>
              </a:prstGeom>
              <a:blipFill>
                <a:blip r:embed="rId7"/>
                <a:stretch>
                  <a:fillRect l="-1097"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Down Arrow 16">
            <a:extLst>
              <a:ext uri="{FF2B5EF4-FFF2-40B4-BE49-F238E27FC236}">
                <a16:creationId xmlns:a16="http://schemas.microsoft.com/office/drawing/2014/main" id="{E277BF33-43E2-4403-FD59-F05F4910DD96}"/>
              </a:ext>
            </a:extLst>
          </p:cNvPr>
          <p:cNvSpPr/>
          <p:nvPr/>
        </p:nvSpPr>
        <p:spPr>
          <a:xfrm rot="16200000">
            <a:off x="5950809" y="7840473"/>
            <a:ext cx="658832" cy="1500387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02335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5944A-E52D-AEB3-4BD9-F67DE6A3B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953D37-A284-41BF-4B43-70929F40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kumimoji="1" lang="en-US" altLang="ja-JP" dirty="0"/>
              <a:t>Quantitative results : On the PVS task, SAM 2 outperformed the baselines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C01B0C9-4777-721E-D769-D358D173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15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D46BAD-8FE7-5D42-D98B-B57838E9B9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10" b="13636"/>
          <a:stretch/>
        </p:blipFill>
        <p:spPr>
          <a:xfrm>
            <a:off x="2590800" y="1962150"/>
            <a:ext cx="12055642" cy="6362700"/>
          </a:xfrm>
          <a:prstGeom prst="rect">
            <a:avLst/>
          </a:prstGeom>
        </p:spPr>
      </p:pic>
      <p:sp>
        <p:nvSpPr>
          <p:cNvPr id="4" name="左カーブ矢印 3">
            <a:extLst>
              <a:ext uri="{FF2B5EF4-FFF2-40B4-BE49-F238E27FC236}">
                <a16:creationId xmlns:a16="http://schemas.microsoft.com/office/drawing/2014/main" id="{D7C909B7-6ABD-416B-01D7-020C1436A8E0}"/>
              </a:ext>
            </a:extLst>
          </p:cNvPr>
          <p:cNvSpPr/>
          <p:nvPr/>
        </p:nvSpPr>
        <p:spPr>
          <a:xfrm rot="21357065" flipV="1">
            <a:off x="12930867" y="2887251"/>
            <a:ext cx="896960" cy="1534850"/>
          </a:xfrm>
          <a:prstGeom prst="curvedLeftArrow">
            <a:avLst>
              <a:gd name="adj1" fmla="val 25000"/>
              <a:gd name="adj2" fmla="val 50000"/>
              <a:gd name="adj3" fmla="val 22531"/>
            </a:avLst>
          </a:prstGeom>
          <a:solidFill>
            <a:srgbClr val="00B0F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角丸四角形吹き出し 14">
                <a:extLst>
                  <a:ext uri="{FF2B5EF4-FFF2-40B4-BE49-F238E27FC236}">
                    <a16:creationId xmlns:a16="http://schemas.microsoft.com/office/drawing/2014/main" id="{CEF327A6-E3A9-F977-21DC-1E45A752B0E2}"/>
                  </a:ext>
                </a:extLst>
              </p:cNvPr>
              <p:cNvSpPr/>
              <p:nvPr/>
            </p:nvSpPr>
            <p:spPr>
              <a:xfrm rot="10800000" flipV="1">
                <a:off x="14372318" y="4587642"/>
                <a:ext cx="2772682" cy="574907"/>
              </a:xfrm>
              <a:prstGeom prst="wedgeRoundRectCallout">
                <a:avLst>
                  <a:gd name="adj1" fmla="val 67614"/>
                  <a:gd name="adj2" fmla="val -186388"/>
                  <a:gd name="adj3" fmla="val 16667"/>
                </a:avLst>
              </a:prstGeom>
              <a:solidFill>
                <a:schemeClr val="bg1">
                  <a:alpha val="8391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4000" b="1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+</m:t>
                      </m:r>
                      <m:r>
                        <a:rPr lang="fr-FR" altLang="ja-JP" sz="4000" b="1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 </m:t>
                      </m:r>
                      <m:r>
                        <a:rPr lang="fr-FR" altLang="ja-JP" sz="4000" b="1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𝟔</m:t>
                      </m:r>
                      <m:r>
                        <a:rPr lang="fr-FR" altLang="ja-JP" sz="4000" b="1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.</m:t>
                      </m:r>
                      <m:r>
                        <a:rPr lang="fr-FR" altLang="ja-JP" sz="4000" b="1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𝟓</m:t>
                      </m:r>
                      <m:r>
                        <a:rPr lang="fr-FR" altLang="ja-JP" sz="4000" b="1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%</m:t>
                      </m:r>
                    </m:oMath>
                  </m:oMathPara>
                </a14:m>
                <a:endParaRPr lang="en-US" altLang="ja-JP" sz="4000" b="1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mc:Choice>
        <mc:Fallback xmlns="">
          <p:sp>
            <p:nvSpPr>
              <p:cNvPr id="7" name="角丸四角形吹き出し 14">
                <a:extLst>
                  <a:ext uri="{FF2B5EF4-FFF2-40B4-BE49-F238E27FC236}">
                    <a16:creationId xmlns:a16="http://schemas.microsoft.com/office/drawing/2014/main" id="{CEF327A6-E3A9-F977-21DC-1E45A752B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14372318" y="4587642"/>
                <a:ext cx="2772682" cy="574907"/>
              </a:xfrm>
              <a:prstGeom prst="wedgeRoundRectCallout">
                <a:avLst>
                  <a:gd name="adj1" fmla="val 67614"/>
                  <a:gd name="adj2" fmla="val -186388"/>
                  <a:gd name="adj3" fmla="val 16667"/>
                </a:avLst>
              </a:prstGeom>
              <a:blipFill>
                <a:blip r:embed="rId4"/>
                <a:stretch>
                  <a:fillRect b="-1621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86AB424D-E59D-727D-80CB-1DE4708F055D}"/>
              </a:ext>
            </a:extLst>
          </p:cNvPr>
          <p:cNvSpPr txBox="1"/>
          <p:nvPr/>
        </p:nvSpPr>
        <p:spPr>
          <a:xfrm>
            <a:off x="969457" y="8191500"/>
            <a:ext cx="17318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u="sng" dirty="0">
                <a:solidFill>
                  <a:srgbClr val="0070C0"/>
                </a:solidFill>
              </a:rPr>
              <a:t>X-axis</a:t>
            </a:r>
            <a:r>
              <a:rPr lang="en-JP" sz="3200">
                <a:solidFill>
                  <a:srgbClr val="0070C0"/>
                </a:solidFill>
              </a:rPr>
              <a:t>:</a:t>
            </a:r>
            <a:r>
              <a:rPr lang="fr-FR" sz="3200" dirty="0">
                <a:solidFill>
                  <a:srgbClr val="0070C0"/>
                </a:solidFill>
              </a:rPr>
              <a:t> 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 First frame </a:t>
            </a:r>
            <a:r>
              <a:rPr lang="fr-FR" sz="3200" dirty="0" err="1">
                <a:solidFill>
                  <a:srgbClr val="0E0E0E"/>
                </a:solidFill>
                <a:effectLst/>
                <a:latin typeface=".AppleSystemUIFont"/>
              </a:rPr>
              <a:t>is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fr-FR" sz="3200" dirty="0" err="1">
                <a:solidFill>
                  <a:srgbClr val="0E0E0E"/>
                </a:solidFill>
                <a:effectLst/>
                <a:latin typeface=".AppleSystemUIFont"/>
              </a:rPr>
              <a:t>initialized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fr-FR" sz="3200" dirty="0" err="1">
                <a:solidFill>
                  <a:srgbClr val="0E0E0E"/>
                </a:solidFill>
                <a:effectLst/>
                <a:latin typeface=".AppleSystemUIFont"/>
              </a:rPr>
              <a:t>with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 3 clicks </a:t>
            </a:r>
            <a:r>
              <a:rPr lang="fr-FR" sz="3200" dirty="0" err="1">
                <a:solidFill>
                  <a:srgbClr val="0E0E0E"/>
                </a:solidFill>
                <a:effectLst/>
                <a:latin typeface=".AppleSystemUIFont"/>
              </a:rPr>
              <a:t>that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 are </a:t>
            </a:r>
            <a:r>
              <a:rPr lang="fr-FR" sz="3200" dirty="0" err="1">
                <a:solidFill>
                  <a:srgbClr val="0E0E0E"/>
                </a:solidFill>
                <a:effectLst/>
                <a:latin typeface=".AppleSystemUIFont"/>
              </a:rPr>
              <a:t>propagated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fr-FR" sz="3200" dirty="0" err="1">
                <a:solidFill>
                  <a:srgbClr val="0E0E0E"/>
                </a:solidFill>
                <a:effectLst/>
                <a:latin typeface=".AppleSystemUIFont"/>
              </a:rPr>
              <a:t>across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fr-FR" sz="3200" dirty="0" err="1">
                <a:solidFill>
                  <a:srgbClr val="0E0E0E"/>
                </a:solidFill>
                <a:effectLst/>
                <a:latin typeface=".AppleSystemUIFont"/>
              </a:rPr>
              <a:t>video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. </a:t>
            </a:r>
          </a:p>
          <a:p>
            <a:r>
              <a:rPr lang="fr-FR" sz="3200" dirty="0" err="1">
                <a:solidFill>
                  <a:srgbClr val="0E0E0E"/>
                </a:solidFill>
                <a:latin typeface="NimbusRomNo9L"/>
              </a:rPr>
              <a:t>W</a:t>
            </a:r>
            <a:r>
              <a:rPr lang="fr-FR" sz="3200" dirty="0" err="1">
                <a:effectLst/>
                <a:latin typeface="NimbusRomNo9L"/>
              </a:rPr>
              <a:t>hen</a:t>
            </a:r>
            <a:r>
              <a:rPr lang="fr-FR" sz="3200" dirty="0">
                <a:effectLst/>
                <a:latin typeface="NimbusRomNo9L"/>
              </a:rPr>
              <a:t> </a:t>
            </a:r>
            <a:r>
              <a:rPr lang="fr-FR" sz="3200" dirty="0">
                <a:latin typeface="NimbusRomNo9L"/>
              </a:rPr>
              <a:t>a frame</a:t>
            </a:r>
            <a:r>
              <a:rPr lang="fr-FR" sz="3200" dirty="0">
                <a:effectLst/>
                <a:latin typeface="NimbusRomNo9L"/>
              </a:rPr>
              <a:t> </a:t>
            </a:r>
            <a:r>
              <a:rPr lang="fr-FR" sz="3200" dirty="0" err="1">
                <a:effectLst/>
                <a:latin typeface="CMR10"/>
              </a:rPr>
              <a:t>IoU</a:t>
            </a:r>
            <a:r>
              <a:rPr lang="fr-FR" sz="3200" dirty="0">
                <a:effectLst/>
                <a:latin typeface="CMR10"/>
              </a:rPr>
              <a:t> </a:t>
            </a:r>
            <a:r>
              <a:rPr lang="fr-FR" sz="3200" dirty="0">
                <a:effectLst/>
                <a:latin typeface="CMMI10"/>
              </a:rPr>
              <a:t>&lt; </a:t>
            </a:r>
            <a:r>
              <a:rPr lang="fr-FR" sz="3200" dirty="0">
                <a:effectLst/>
                <a:latin typeface="CMR10"/>
              </a:rPr>
              <a:t>0</a:t>
            </a:r>
            <a:r>
              <a:rPr lang="fr-FR" sz="3200" dirty="0">
                <a:effectLst/>
                <a:latin typeface="CMMI10"/>
              </a:rPr>
              <a:t>.</a:t>
            </a:r>
            <a:r>
              <a:rPr lang="fr-FR" sz="3200" dirty="0">
                <a:effectLst/>
                <a:latin typeface="CMR10"/>
              </a:rPr>
              <a:t>75 </a:t>
            </a:r>
            <a:r>
              <a:rPr lang="fr-FR" sz="3200" dirty="0" err="1">
                <a:effectLst/>
                <a:latin typeface="NimbusRomNo9L"/>
              </a:rPr>
              <a:t>with</a:t>
            </a:r>
            <a:r>
              <a:rPr lang="fr-FR" sz="3200" dirty="0">
                <a:effectLst/>
                <a:latin typeface="NimbusRomNo9L"/>
              </a:rPr>
              <a:t> </a:t>
            </a:r>
            <a:r>
              <a:rPr lang="fr-FR" sz="3200" dirty="0" err="1">
                <a:effectLst/>
                <a:latin typeface="NimbusRomNo9L"/>
              </a:rPr>
              <a:t>ground-truth</a:t>
            </a:r>
            <a:r>
              <a:rPr lang="fr-FR" sz="3200" dirty="0">
                <a:effectLst/>
                <a:latin typeface="NimbusRomNo9L"/>
              </a:rPr>
              <a:t>, </a:t>
            </a:r>
            <a:r>
              <a:rPr lang="fr-FR" sz="3200" dirty="0" err="1">
                <a:effectLst/>
                <a:latin typeface="NimbusRomNo9L"/>
              </a:rPr>
              <a:t>this</a:t>
            </a:r>
            <a:r>
              <a:rPr lang="fr-FR" sz="3200" dirty="0">
                <a:effectLst/>
                <a:latin typeface="NimbusRomNo9L"/>
              </a:rPr>
              <a:t> frame </a:t>
            </a:r>
            <a:r>
              <a:rPr lang="fr-FR" sz="3200" dirty="0" err="1">
                <a:effectLst/>
                <a:latin typeface="NimbusRomNo9L"/>
              </a:rPr>
              <a:t>is</a:t>
            </a:r>
            <a:r>
              <a:rPr lang="fr-FR" sz="3200" dirty="0">
                <a:effectLst/>
                <a:latin typeface="NimbusRomNo9L"/>
              </a:rPr>
              <a:t> </a:t>
            </a:r>
            <a:r>
              <a:rPr lang="fr-FR" sz="3200" dirty="0" err="1">
                <a:effectLst/>
                <a:latin typeface="NimbusRomNo9L"/>
              </a:rPr>
              <a:t>prompted</a:t>
            </a:r>
            <a:r>
              <a:rPr lang="fr-FR" sz="3200" dirty="0">
                <a:effectLst/>
                <a:latin typeface="NimbusRomNo9L"/>
              </a:rPr>
              <a:t> </a:t>
            </a:r>
            <a:r>
              <a:rPr lang="fr-FR" sz="3200" dirty="0" err="1">
                <a:effectLst/>
                <a:latin typeface="NimbusRomNo9L"/>
              </a:rPr>
              <a:t>with</a:t>
            </a:r>
            <a:r>
              <a:rPr lang="fr-FR" sz="3200" dirty="0">
                <a:effectLst/>
                <a:latin typeface="NimbusRomNo9L"/>
              </a:rPr>
              <a:t> correct clicks. </a:t>
            </a:r>
          </a:p>
          <a:p>
            <a:r>
              <a:rPr lang="fr-FR" sz="3200" dirty="0">
                <a:latin typeface="NimbusRomNo9L"/>
              </a:rPr>
              <a:t>This </a:t>
            </a:r>
            <a:r>
              <a:rPr lang="fr-FR" sz="3200" dirty="0" err="1">
                <a:latin typeface="NimbusRomNo9L"/>
              </a:rPr>
              <a:t>is</a:t>
            </a:r>
            <a:r>
              <a:rPr lang="fr-FR" sz="3200" dirty="0">
                <a:latin typeface="NimbusRomNo9L"/>
              </a:rPr>
              <a:t> </a:t>
            </a:r>
            <a:r>
              <a:rPr lang="fr-FR" sz="3200" dirty="0" err="1">
                <a:latin typeface="NimbusRomNo9L"/>
              </a:rPr>
              <a:t>r</a:t>
            </a:r>
            <a:r>
              <a:rPr lang="fr-FR" sz="3200" dirty="0" err="1">
                <a:effectLst/>
                <a:latin typeface="NimbusRomNo9L"/>
              </a:rPr>
              <a:t>epeated</a:t>
            </a:r>
            <a:r>
              <a:rPr lang="fr-FR" sz="3200" dirty="0">
                <a:effectLst/>
                <a:latin typeface="NimbusRomNo9L"/>
              </a:rPr>
              <a:t> </a:t>
            </a:r>
            <a:r>
              <a:rPr lang="fr-FR" sz="3200" dirty="0" err="1">
                <a:effectLst/>
                <a:latin typeface="NimbusRomNo9L"/>
              </a:rPr>
              <a:t>while</a:t>
            </a:r>
            <a:r>
              <a:rPr lang="fr-FR" sz="3200" dirty="0">
                <a:effectLst/>
                <a:latin typeface="NimbusRomNo9L"/>
              </a:rPr>
              <a:t> the </a:t>
            </a:r>
            <a:r>
              <a:rPr lang="fr-FR" sz="3200" dirty="0" err="1">
                <a:effectLst/>
                <a:latin typeface="NimbusRomNo9L"/>
              </a:rPr>
              <a:t>number</a:t>
            </a:r>
            <a:r>
              <a:rPr lang="fr-FR" sz="3200" dirty="0">
                <a:effectLst/>
                <a:latin typeface="NimbusRomNo9L"/>
              </a:rPr>
              <a:t> of </a:t>
            </a:r>
            <a:r>
              <a:rPr lang="fr-FR" sz="3200" dirty="0" err="1">
                <a:effectLst/>
                <a:latin typeface="NimbusRomNo9L"/>
              </a:rPr>
              <a:t>prompted</a:t>
            </a:r>
            <a:r>
              <a:rPr lang="fr-FR" sz="3200" dirty="0">
                <a:effectLst/>
                <a:latin typeface="NimbusRomNo9L"/>
              </a:rPr>
              <a:t> frames </a:t>
            </a:r>
            <a:r>
              <a:rPr lang="fr-FR" sz="3200" dirty="0" err="1">
                <a:effectLst/>
                <a:latin typeface="NimbusRomNo9L"/>
              </a:rPr>
              <a:t>is</a:t>
            </a:r>
            <a:r>
              <a:rPr lang="fr-FR" sz="3200" dirty="0">
                <a:effectLst/>
                <a:latin typeface="NimbusRomNo9L"/>
              </a:rPr>
              <a:t> </a:t>
            </a:r>
            <a:r>
              <a:rPr lang="fr-FR" sz="3200" dirty="0" err="1">
                <a:effectLst/>
                <a:latin typeface="NimbusRomNo9L"/>
              </a:rPr>
              <a:t>less</a:t>
            </a:r>
            <a:r>
              <a:rPr lang="fr-FR" sz="3200" dirty="0">
                <a:effectLst/>
                <a:latin typeface="NimbusRomNo9L"/>
              </a:rPr>
              <a:t> </a:t>
            </a:r>
            <a:r>
              <a:rPr lang="fr-FR" sz="3200" dirty="0" err="1">
                <a:effectLst/>
                <a:latin typeface="NimbusRomNo9L"/>
              </a:rPr>
              <a:t>than</a:t>
            </a:r>
            <a:r>
              <a:rPr lang="fr-FR" sz="3200" dirty="0">
                <a:effectLst/>
                <a:latin typeface="NimbusRomNo9L"/>
              </a:rPr>
              <a:t> the maximum </a:t>
            </a:r>
            <a:r>
              <a:rPr lang="fr-FR" sz="3200" dirty="0">
                <a:effectLst/>
                <a:latin typeface="CMMI10"/>
              </a:rPr>
              <a:t>N</a:t>
            </a:r>
            <a:r>
              <a:rPr lang="fr-FR" sz="3200" dirty="0">
                <a:effectLst/>
                <a:latin typeface="CMR7"/>
              </a:rPr>
              <a:t> (= value on x-axis)</a:t>
            </a:r>
            <a:r>
              <a:rPr lang="fr-FR" sz="3200" dirty="0">
                <a:effectLst/>
                <a:latin typeface="NimbusRomNo9L"/>
              </a:rPr>
              <a:t>.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09761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kumimoji="1" lang="en-US" altLang="ja-JP" dirty="0"/>
              <a:t>Quantitative results (2/2) : On </a:t>
            </a:r>
            <a:r>
              <a:rPr lang="en-US" altLang="ja-JP" dirty="0"/>
              <a:t>the </a:t>
            </a:r>
            <a:r>
              <a:rPr kumimoji="1" lang="en-US" altLang="ja-JP" dirty="0"/>
              <a:t>Image Segmentation task, SAM 2 outperformed the baselines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16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26E9DF-A837-8934-EBB7-32C6FCA2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833"/>
          <a:stretch/>
        </p:blipFill>
        <p:spPr>
          <a:xfrm>
            <a:off x="1597784" y="1915960"/>
            <a:ext cx="14478000" cy="7837043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B57D82-9AB5-7CBD-D31F-80803D247621}"/>
              </a:ext>
            </a:extLst>
          </p:cNvPr>
          <p:cNvSpPr/>
          <p:nvPr/>
        </p:nvSpPr>
        <p:spPr>
          <a:xfrm>
            <a:off x="7238999" y="8731388"/>
            <a:ext cx="8881753" cy="103259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98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17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027FD42-C627-0A22-CECD-B9B5ACBD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Qualitative results : SAM 2 correctly shows consistency across the frames</a:t>
            </a:r>
            <a:endParaRPr kumimoji="1" lang="ja-JP" altLang="en-US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C89A1D-8051-9E5B-BF48-F3AA7FA5A7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92" r="6078" b="13408"/>
          <a:stretch/>
        </p:blipFill>
        <p:spPr>
          <a:xfrm>
            <a:off x="4114800" y="1922103"/>
            <a:ext cx="13974413" cy="786690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3D5FD56-B3FE-9211-D254-2F2F037D13AF}"/>
              </a:ext>
            </a:extLst>
          </p:cNvPr>
          <p:cNvSpPr txBox="1"/>
          <p:nvPr/>
        </p:nvSpPr>
        <p:spPr>
          <a:xfrm>
            <a:off x="1295400" y="7353300"/>
            <a:ext cx="194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44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SAM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481D0A-AC14-E1DC-CDFE-D352EBED5094}"/>
              </a:ext>
            </a:extLst>
          </p:cNvPr>
          <p:cNvSpPr txBox="1"/>
          <p:nvPr/>
        </p:nvSpPr>
        <p:spPr>
          <a:xfrm>
            <a:off x="1295400" y="3314700"/>
            <a:ext cx="1945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4400" b="1" dirty="0" err="1">
                <a:latin typeface="Segoe UI Historic" panose="020B0502040204020203" pitchFamily="34" charset="0"/>
                <a:ea typeface="游ゴシック" panose="020B0400000000000000" pitchFamily="34" charset="-128"/>
              </a:rPr>
              <a:t>SAM+Cutie</a:t>
            </a:r>
            <a:endParaRPr kumimoji="1" lang="en-US" sz="4400" b="1" dirty="0"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FEDF1E4-FA26-B587-C0E2-8622DE83C22C}"/>
              </a:ext>
            </a:extLst>
          </p:cNvPr>
          <p:cNvSpPr/>
          <p:nvPr/>
        </p:nvSpPr>
        <p:spPr>
          <a:xfrm>
            <a:off x="6661129" y="4533900"/>
            <a:ext cx="1035071" cy="91440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C920DF1-FC19-92DE-983E-5099373E4816}"/>
              </a:ext>
            </a:extLst>
          </p:cNvPr>
          <p:cNvSpPr/>
          <p:nvPr/>
        </p:nvSpPr>
        <p:spPr>
          <a:xfrm>
            <a:off x="8836784" y="4533899"/>
            <a:ext cx="1035071" cy="91440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0BA7D12-5B9D-262C-32C6-A0358DDC5E4B}"/>
              </a:ext>
            </a:extLst>
          </p:cNvPr>
          <p:cNvSpPr/>
          <p:nvPr/>
        </p:nvSpPr>
        <p:spPr>
          <a:xfrm>
            <a:off x="11012439" y="4325359"/>
            <a:ext cx="1035071" cy="11229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97E9F6D-FB70-C459-A7A7-BCE5CDD0BBD8}"/>
              </a:ext>
            </a:extLst>
          </p:cNvPr>
          <p:cNvSpPr/>
          <p:nvPr/>
        </p:nvSpPr>
        <p:spPr>
          <a:xfrm>
            <a:off x="14173201" y="3543300"/>
            <a:ext cx="609600" cy="5159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FC411E3-4236-B91E-C733-AEC18CDB3A36}"/>
              </a:ext>
            </a:extLst>
          </p:cNvPr>
          <p:cNvSpPr/>
          <p:nvPr/>
        </p:nvSpPr>
        <p:spPr>
          <a:xfrm>
            <a:off x="16120753" y="2476501"/>
            <a:ext cx="719447" cy="6858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0778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18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027FD42-C627-0A22-CECD-B9B5ACBD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Qualitative results : SAM2 performs strongly across a variety of usages</a:t>
            </a:r>
            <a:endParaRPr kumimoji="1" lang="ja-JP" altLang="en-US" sz="3600" dirty="0"/>
          </a:p>
        </p:txBody>
      </p:sp>
      <p:pic>
        <p:nvPicPr>
          <p:cNvPr id="2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CA6588F3-88C3-2E0F-5097-F189E375B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83618" y="2061341"/>
            <a:ext cx="4630355" cy="162681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00E6C936-8204-FDF0-B1B6-0AF0D7D36124}"/>
              </a:ext>
            </a:extLst>
          </p:cNvPr>
          <p:cNvSpPr txBox="1"/>
          <p:nvPr/>
        </p:nvSpPr>
        <p:spPr>
          <a:xfrm>
            <a:off x="12868529" y="2613140"/>
            <a:ext cx="406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Real-time interactivity</a:t>
            </a:r>
            <a:endParaRPr kumimoji="1" lang="en-JP" sz="2800" b="1" dirty="0"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pic>
        <p:nvPicPr>
          <p:cNvPr id="2" name="AQNFTlrI-EaiqBEmqt5e68zWhIBs84vJD7sewbB2Qj8b1FWlWvFAxnSnieQufZBv6yZW5Wic7yZvxBD0mQiuH32Q.mp4">
            <a:hlinkClick r:id="" action="ppaction://media"/>
            <a:extLst>
              <a:ext uri="{FF2B5EF4-FFF2-40B4-BE49-F238E27FC236}">
                <a16:creationId xmlns:a16="http://schemas.microsoft.com/office/drawing/2014/main" id="{F59EC83E-F3CC-ACAB-40E1-E4403248E0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774" y="3924594"/>
            <a:ext cx="5588596" cy="5588596"/>
          </a:xfrm>
          <a:prstGeom prst="rect">
            <a:avLst/>
          </a:prstGeom>
        </p:spPr>
      </p:pic>
      <p:pic>
        <p:nvPicPr>
          <p:cNvPr id="4" name="AQPBFs8MqLWqPzwWkP89EidZ1FehcgRtrWpN8aRvI8-QD7MtF3bRC_MFz2251Gb-ciZ5wJwp7Q51_BltXf2Q6wOh.mp4">
            <a:hlinkClick r:id="" action="ppaction://media"/>
            <a:extLst>
              <a:ext uri="{FF2B5EF4-FFF2-40B4-BE49-F238E27FC236}">
                <a16:creationId xmlns:a16="http://schemas.microsoft.com/office/drawing/2014/main" id="{DD35D19C-6E02-B783-6ED2-14D6CF8A0C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9702" y="3924594"/>
            <a:ext cx="5588596" cy="5588596"/>
          </a:xfrm>
          <a:prstGeom prst="rect">
            <a:avLst/>
          </a:prstGeom>
        </p:spPr>
      </p:pic>
      <p:pic>
        <p:nvPicPr>
          <p:cNvPr id="5" name="AQM8_5VbQKQ6IMbBUHtTz-MApec03iXg0I14j2EcW1QPYmfsU23JpEUHtj_i6lR3LqQ0Y81kjoPWX6b35NB7_M-6.mp4">
            <a:hlinkClick r:id="" action="ppaction://media"/>
            <a:extLst>
              <a:ext uri="{FF2B5EF4-FFF2-40B4-BE49-F238E27FC236}">
                <a16:creationId xmlns:a16="http://schemas.microsoft.com/office/drawing/2014/main" id="{93173183-2922-0DEC-D249-39479D8B860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3940" y="3924594"/>
            <a:ext cx="5588596" cy="5588596"/>
          </a:xfrm>
          <a:prstGeom prst="rect">
            <a:avLst/>
          </a:prstGeom>
        </p:spPr>
      </p:pic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0608D94C-13CC-E2DC-3CFC-D5550B023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8822" y="2061341"/>
            <a:ext cx="4630355" cy="1626818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6195FDA3-15D4-8E2C-7892-E0673036BF2C}"/>
              </a:ext>
            </a:extLst>
          </p:cNvPr>
          <p:cNvSpPr txBox="1"/>
          <p:nvPr/>
        </p:nvSpPr>
        <p:spPr>
          <a:xfrm>
            <a:off x="7113733" y="2613140"/>
            <a:ext cx="406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Robust Segmentation</a:t>
            </a:r>
            <a:endParaRPr kumimoji="1" lang="en-JP" sz="2800" b="1" dirty="0"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pic>
        <p:nvPicPr>
          <p:cNvPr id="21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719CF9E3-6D3A-1CA7-575A-6908E62569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084" y="2061341"/>
            <a:ext cx="4630355" cy="1626818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D2098F50-C203-3E3E-8883-4800B5311F30}"/>
              </a:ext>
            </a:extLst>
          </p:cNvPr>
          <p:cNvSpPr txBox="1"/>
          <p:nvPr/>
        </p:nvSpPr>
        <p:spPr>
          <a:xfrm>
            <a:off x="1234995" y="2397697"/>
            <a:ext cx="4060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fr-FR" sz="2800" b="1" dirty="0" err="1">
                <a:latin typeface="Segoe UI Historic" panose="020B0502040204020203" pitchFamily="34" charset="0"/>
                <a:ea typeface="游ゴシック" panose="020B0400000000000000" pitchFamily="34" charset="-128"/>
              </a:rPr>
              <a:t>Adjustments</a:t>
            </a:r>
            <a:r>
              <a:rPr kumimoji="1" lang="fr-FR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 </a:t>
            </a:r>
            <a:r>
              <a:rPr kumimoji="1" lang="fr-FR" sz="2800" b="1" dirty="0" err="1">
                <a:latin typeface="Segoe UI Historic" panose="020B0502040204020203" pitchFamily="34" charset="0"/>
                <a:ea typeface="游ゴシック" panose="020B0400000000000000" pitchFamily="34" charset="-128"/>
              </a:rPr>
              <a:t>across</a:t>
            </a:r>
            <a:r>
              <a:rPr kumimoji="1" lang="fr-FR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 </a:t>
            </a:r>
            <a:r>
              <a:rPr kumimoji="1" lang="fr-FR" sz="2800" b="1" dirty="0" err="1">
                <a:latin typeface="Segoe UI Historic" panose="020B0502040204020203" pitchFamily="34" charset="0"/>
                <a:ea typeface="游ゴシック" panose="020B0400000000000000" pitchFamily="34" charset="-128"/>
              </a:rPr>
              <a:t>video</a:t>
            </a:r>
            <a:r>
              <a:rPr kumimoji="1" lang="fr-FR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 frames </a:t>
            </a:r>
            <a:endParaRPr kumimoji="1" lang="en-JP" sz="2800" b="1" dirty="0"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78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Conclusion </a:t>
            </a:r>
            <a:r>
              <a:rPr kumimoji="1" lang="en-US" altLang="ja-JP" dirty="0"/>
              <a:t>: A foundation model for Image and Video Segmentation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19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161BC6EE-98C7-ADCA-FFC3-899BCADA5613}"/>
              </a:ext>
            </a:extLst>
          </p:cNvPr>
          <p:cNvSpPr txBox="1"/>
          <p:nvPr/>
        </p:nvSpPr>
        <p:spPr>
          <a:xfrm>
            <a:off x="950084" y="2324100"/>
            <a:ext cx="15585316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ja-JP" sz="3600" b="1" dirty="0"/>
              <a:t>SAM 2</a:t>
            </a:r>
            <a:r>
              <a:rPr lang="fr-FR" altLang="ja-JP" sz="3600" dirty="0"/>
              <a:t>: Segment </a:t>
            </a:r>
            <a:r>
              <a:rPr lang="fr-FR" altLang="ja-JP" sz="3600" dirty="0" err="1"/>
              <a:t>Anything</a:t>
            </a:r>
            <a:r>
              <a:rPr lang="fr-FR" altLang="ja-JP" sz="3600" dirty="0"/>
              <a:t> in Images and </a:t>
            </a:r>
            <a:r>
              <a:rPr lang="fr-FR" altLang="ja-JP" sz="3600" dirty="0" err="1"/>
              <a:t>Videos</a:t>
            </a:r>
            <a:r>
              <a:rPr lang="fr-FR" altLang="ja-JP" sz="3600" dirty="0"/>
              <a:t>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State-of-the-art for BOTH image and </a:t>
            </a:r>
            <a:r>
              <a:rPr lang="fr-FR" altLang="ja-JP" sz="3600" dirty="0" err="1"/>
              <a:t>video</a:t>
            </a:r>
            <a:r>
              <a:rPr lang="fr-FR" altLang="ja-JP" sz="3600" dirty="0"/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 err="1"/>
              <a:t>Perform</a:t>
            </a:r>
            <a:r>
              <a:rPr lang="fr-FR" altLang="ja-JP" sz="3600" dirty="0"/>
              <a:t> </a:t>
            </a:r>
            <a:r>
              <a:rPr lang="fr-FR" altLang="ja-JP" sz="3600" dirty="0" err="1"/>
              <a:t>better</a:t>
            </a:r>
            <a:r>
              <a:rPr lang="fr-FR" altLang="ja-JP" sz="3600" dirty="0"/>
              <a:t> </a:t>
            </a:r>
            <a:r>
              <a:rPr lang="fr-FR" altLang="ja-JP" sz="3600" dirty="0" err="1"/>
              <a:t>than</a:t>
            </a:r>
            <a:r>
              <a:rPr lang="fr-FR" altLang="ja-JP" sz="3600" dirty="0"/>
              <a:t> SAM </a:t>
            </a:r>
            <a:r>
              <a:rPr lang="fr-FR" altLang="ja-JP" sz="3600" dirty="0" err="1"/>
              <a:t>with</a:t>
            </a:r>
            <a:r>
              <a:rPr lang="fr-FR" altLang="ja-JP" sz="3600" dirty="0"/>
              <a:t> a </a:t>
            </a:r>
            <a:r>
              <a:rPr lang="fr-FR" altLang="ja-JP" sz="3600" dirty="0" err="1"/>
              <a:t>smaller</a:t>
            </a:r>
            <a:r>
              <a:rPr lang="fr-FR" altLang="ja-JP" sz="3600" dirty="0"/>
              <a:t> </a:t>
            </a:r>
            <a:r>
              <a:rPr lang="fr-FR" altLang="ja-JP" sz="3600" dirty="0" err="1"/>
              <a:t>computationnal</a:t>
            </a:r>
            <a:r>
              <a:rPr lang="fr-FR" altLang="ja-JP" sz="3600" dirty="0"/>
              <a:t> </a:t>
            </a:r>
            <a:r>
              <a:rPr lang="fr-FR" altLang="ja-JP" sz="3600" dirty="0" err="1"/>
              <a:t>cost</a:t>
            </a:r>
            <a:r>
              <a:rPr lang="fr-FR" altLang="ja-JP" sz="3600" dirty="0"/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SA-V: A large </a:t>
            </a:r>
            <a:r>
              <a:rPr lang="fr-FR" altLang="ja-JP" sz="3600" dirty="0" err="1"/>
              <a:t>dataset</a:t>
            </a:r>
            <a:r>
              <a:rPr lang="fr-FR" altLang="ja-JP" sz="3600" dirty="0"/>
              <a:t> for </a:t>
            </a:r>
            <a:r>
              <a:rPr lang="fr-FR" altLang="ja-JP" sz="3600" dirty="0" err="1"/>
              <a:t>Video</a:t>
            </a:r>
            <a:r>
              <a:rPr lang="fr-FR" altLang="ja-JP" sz="3600" dirty="0"/>
              <a:t> Segmentation.</a:t>
            </a:r>
          </a:p>
          <a:p>
            <a:pPr lvl="1"/>
            <a:endParaRPr lang="fr-FR" altLang="ja-JP" sz="36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ja-JP" sz="3600" b="1" dirty="0"/>
              <a:t>Limitations</a:t>
            </a:r>
            <a:r>
              <a:rPr lang="fr-FR" altLang="ja-JP" sz="3600" dirty="0"/>
              <a:t> 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 err="1"/>
              <a:t>Cannot</a:t>
            </a:r>
            <a:r>
              <a:rPr lang="fr-FR" altLang="ja-JP" sz="3600" dirty="0"/>
              <a:t> </a:t>
            </a:r>
            <a:r>
              <a:rPr lang="fr-FR" altLang="ja-JP" sz="3600" dirty="0" err="1"/>
              <a:t>recognize</a:t>
            </a:r>
            <a:r>
              <a:rPr lang="fr-FR" altLang="ja-JP" sz="3600" dirty="0"/>
              <a:t> </a:t>
            </a:r>
            <a:r>
              <a:rPr lang="fr-FR" altLang="ja-JP" sz="3600" dirty="0" err="1"/>
              <a:t>segmented</a:t>
            </a:r>
            <a:r>
              <a:rPr lang="fr-FR" altLang="ja-JP" sz="3600" dirty="0"/>
              <a:t> </a:t>
            </a:r>
            <a:r>
              <a:rPr lang="fr-FR" altLang="ja-JP" sz="3600" dirty="0" err="1"/>
              <a:t>objects</a:t>
            </a:r>
            <a:r>
              <a:rPr lang="fr-FR" altLang="ja-JP" sz="3600" dirty="0"/>
              <a:t> </a:t>
            </a:r>
          </a:p>
          <a:p>
            <a:pPr lvl="1"/>
            <a:endParaRPr lang="fr-FR" altLang="ja-JP" sz="36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ja-JP" sz="3600" b="1" dirty="0"/>
              <a:t>Note</a:t>
            </a:r>
            <a:r>
              <a:rPr lang="fr-FR" altLang="ja-JP" sz="3600" dirty="0"/>
              <a:t>: 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Under </a:t>
            </a:r>
            <a:r>
              <a:rPr lang="fr-FR" altLang="ja-JP" sz="3600" dirty="0" err="1"/>
              <a:t>review</a:t>
            </a:r>
            <a:r>
              <a:rPr lang="fr-FR" altLang="ja-JP" sz="3600" dirty="0"/>
              <a:t> for ICLR25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10, 8, 8, 10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155387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Background : The Image/Video Segmentation task 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902759-AC75-47BB-C988-00A14CA84F02}"/>
              </a:ext>
            </a:extLst>
          </p:cNvPr>
          <p:cNvCxnSpPr>
            <a:cxnSpLocks/>
          </p:cNvCxnSpPr>
          <p:nvPr/>
        </p:nvCxnSpPr>
        <p:spPr>
          <a:xfrm>
            <a:off x="9601200" y="3390900"/>
            <a:ext cx="0" cy="55317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31598C63-02AE-28BE-739D-33548A451470}"/>
              </a:ext>
            </a:extLst>
          </p:cNvPr>
          <p:cNvSpPr txBox="1"/>
          <p:nvPr/>
        </p:nvSpPr>
        <p:spPr>
          <a:xfrm>
            <a:off x="950084" y="1904478"/>
            <a:ext cx="14670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u="sng" dirty="0">
                <a:solidFill>
                  <a:srgbClr val="0070C0"/>
                </a:solidFill>
              </a:rPr>
              <a:t>Image Segmentation</a:t>
            </a:r>
            <a:r>
              <a:rPr lang="en-JP" sz="3200">
                <a:solidFill>
                  <a:srgbClr val="0070C0"/>
                </a:solidFill>
              </a:rPr>
              <a:t>:</a:t>
            </a:r>
            <a:r>
              <a:rPr lang="fr-FR" sz="3200" dirty="0">
                <a:solidFill>
                  <a:srgbClr val="0070C0"/>
                </a:solidFill>
              </a:rPr>
              <a:t> 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fr-FR" sz="3600" dirty="0" err="1">
                <a:solidFill>
                  <a:srgbClr val="0E0E0E"/>
                </a:solidFill>
                <a:effectLst/>
              </a:rPr>
              <a:t>Dividing</a:t>
            </a:r>
            <a:r>
              <a:rPr lang="fr-FR" sz="3600" dirty="0">
                <a:solidFill>
                  <a:srgbClr val="0E0E0E"/>
                </a:solidFill>
                <a:effectLst/>
              </a:rPr>
              <a:t> an image </a:t>
            </a:r>
            <a:r>
              <a:rPr lang="fr-FR" sz="3600" dirty="0" err="1">
                <a:solidFill>
                  <a:srgbClr val="0E0E0E"/>
                </a:solidFill>
                <a:effectLst/>
              </a:rPr>
              <a:t>into</a:t>
            </a:r>
            <a:r>
              <a:rPr lang="fr-FR" sz="3600" dirty="0">
                <a:solidFill>
                  <a:srgbClr val="0E0E0E"/>
                </a:solidFill>
                <a:effectLst/>
              </a:rPr>
              <a:t> </a:t>
            </a:r>
            <a:r>
              <a:rPr lang="fr-FR" sz="3600" dirty="0" err="1">
                <a:solidFill>
                  <a:srgbClr val="0E0E0E"/>
                </a:solidFill>
                <a:effectLst/>
              </a:rPr>
              <a:t>meaningful</a:t>
            </a:r>
            <a:r>
              <a:rPr lang="fr-FR" sz="3600" dirty="0">
                <a:solidFill>
                  <a:srgbClr val="0E0E0E"/>
                </a:solidFill>
                <a:effectLst/>
              </a:rPr>
              <a:t> </a:t>
            </a:r>
            <a:r>
              <a:rPr lang="fr-FR" sz="3600" dirty="0" err="1">
                <a:solidFill>
                  <a:srgbClr val="0E0E0E"/>
                </a:solidFill>
                <a:effectLst/>
              </a:rPr>
              <a:t>regions</a:t>
            </a:r>
            <a:r>
              <a:rPr lang="fr-FR" sz="3600" dirty="0">
                <a:solidFill>
                  <a:srgbClr val="0E0E0E"/>
                </a:solidFill>
                <a:effectLst/>
              </a:rPr>
              <a:t>.</a:t>
            </a:r>
          </a:p>
          <a:p>
            <a:pPr indent="-342900"/>
            <a:endParaRPr lang="en-US" altLang="ja-JP" sz="2800" dirty="0">
              <a:solidFill>
                <a:srgbClr val="0070C0"/>
              </a:solidFill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2E7C839D-F415-921B-233B-AC1715243FF7}"/>
              </a:ext>
            </a:extLst>
          </p:cNvPr>
          <p:cNvSpPr txBox="1"/>
          <p:nvPr/>
        </p:nvSpPr>
        <p:spPr>
          <a:xfrm>
            <a:off x="9869361" y="3792730"/>
            <a:ext cx="834736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3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altLang="ja-JP" sz="3600" dirty="0" err="1"/>
              <a:t>Medical</a:t>
            </a:r>
            <a:r>
              <a:rPr lang="fr-FR" altLang="ja-JP" sz="3600" dirty="0"/>
              <a:t> </a:t>
            </a:r>
            <a:r>
              <a:rPr lang="fr-FR" altLang="ja-JP" sz="3600" dirty="0" err="1"/>
              <a:t>field</a:t>
            </a:r>
            <a:r>
              <a:rPr lang="en-US" altLang="ja-JP" sz="3600" dirty="0"/>
              <a:t>[Zhou+, MIA23]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altLang="ja-JP" sz="3600" dirty="0" err="1"/>
              <a:t>Autonomous</a:t>
            </a:r>
            <a:r>
              <a:rPr lang="fr-FR" altLang="ja-JP" sz="3600" dirty="0"/>
              <a:t> </a:t>
            </a:r>
            <a:r>
              <a:rPr lang="fr-FR" altLang="ja-JP" sz="3600" dirty="0" err="1"/>
              <a:t>driving</a:t>
            </a:r>
            <a:r>
              <a:rPr lang="fr-FR" altLang="ja-JP" sz="3600" dirty="0"/>
              <a:t> </a:t>
            </a:r>
            <a:r>
              <a:rPr lang="en-US" altLang="ja-JP" sz="3600" dirty="0"/>
              <a:t>[Rufus+, IROS21]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altLang="ja-JP" sz="3600" dirty="0"/>
              <a:t>Image </a:t>
            </a:r>
            <a:r>
              <a:rPr lang="fr-FR" altLang="ja-JP" sz="3600" dirty="0" err="1"/>
              <a:t>editing</a:t>
            </a:r>
            <a:r>
              <a:rPr lang="fr-FR" altLang="ja-JP" sz="3600" dirty="0"/>
              <a:t> [Xie+, 23]</a:t>
            </a:r>
          </a:p>
          <a:p>
            <a:pPr lvl="1"/>
            <a:endParaRPr lang="en-US" altLang="ja-JP" sz="2800" b="1" dirty="0">
              <a:solidFill>
                <a:schemeClr val="accent1"/>
              </a:solidFill>
            </a:endParaRPr>
          </a:p>
          <a:p>
            <a:r>
              <a:rPr lang="en-US" altLang="ja-JP" sz="2800" b="1" dirty="0">
                <a:solidFill>
                  <a:schemeClr val="accent1"/>
                </a:solidFill>
              </a:rPr>
              <a:t>      </a:t>
            </a:r>
          </a:p>
          <a:p>
            <a:endParaRPr lang="en-JP" sz="28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b="1" dirty="0"/>
              <a:t> 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53763E4-431E-4380-5704-C7D7B702321C}"/>
              </a:ext>
            </a:extLst>
          </p:cNvPr>
          <p:cNvSpPr txBox="1"/>
          <p:nvPr/>
        </p:nvSpPr>
        <p:spPr>
          <a:xfrm>
            <a:off x="9884735" y="2888817"/>
            <a:ext cx="7394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Image/</a:t>
            </a:r>
            <a:r>
              <a:rPr lang="fr-FR" altLang="ja-JP" sz="3600" dirty="0" err="1"/>
              <a:t>Video</a:t>
            </a:r>
            <a:r>
              <a:rPr lang="fr-FR" altLang="ja-JP" sz="3600" dirty="0"/>
              <a:t> segmentation has </a:t>
            </a:r>
            <a:r>
              <a:rPr lang="fr-FR" altLang="ja-JP" sz="3600" dirty="0" err="1"/>
              <a:t>several</a:t>
            </a:r>
            <a:r>
              <a:rPr lang="fr-FR" altLang="ja-JP" sz="3600" dirty="0"/>
              <a:t> applications : </a:t>
            </a:r>
            <a:endParaRPr lang="en-US" altLang="ja-JP" sz="3600" dirty="0"/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37B1E96D-E4E2-8C3F-0795-D3C43F9AF739}"/>
              </a:ext>
            </a:extLst>
          </p:cNvPr>
          <p:cNvSpPr/>
          <p:nvPr/>
        </p:nvSpPr>
        <p:spPr>
          <a:xfrm>
            <a:off x="11597507" y="7481308"/>
            <a:ext cx="5829285" cy="1763121"/>
          </a:xfrm>
          <a:prstGeom prst="roundRect">
            <a:avLst>
              <a:gd name="adj" fmla="val 10196"/>
            </a:avLst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0070C0"/>
                </a:solidFill>
              </a:rPr>
              <a:t>Need for effective model</a:t>
            </a:r>
            <a:endParaRPr lang="en-JP" sz="3600" dirty="0">
              <a:solidFill>
                <a:srgbClr val="0070C0"/>
              </a:solidFill>
            </a:endParaRPr>
          </a:p>
        </p:txBody>
      </p:sp>
      <p:sp>
        <p:nvSpPr>
          <p:cNvPr id="23" name="Down Arrow 16">
            <a:extLst>
              <a:ext uri="{FF2B5EF4-FFF2-40B4-BE49-F238E27FC236}">
                <a16:creationId xmlns:a16="http://schemas.microsoft.com/office/drawing/2014/main" id="{17583B79-C8A4-737C-8CBD-425F8A4804B7}"/>
              </a:ext>
            </a:extLst>
          </p:cNvPr>
          <p:cNvSpPr/>
          <p:nvPr/>
        </p:nvSpPr>
        <p:spPr>
          <a:xfrm rot="16200000">
            <a:off x="10555211" y="7891184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B8BEF1-9948-A8CD-FEC4-001231B01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66" y="2598148"/>
            <a:ext cx="4971268" cy="34567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8A30F2-7580-292A-B065-EAB76016C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666" y="6294217"/>
            <a:ext cx="5005904" cy="3480850"/>
          </a:xfrm>
          <a:prstGeom prst="rect">
            <a:avLst/>
          </a:prstGeom>
        </p:spPr>
      </p:pic>
      <p:sp>
        <p:nvSpPr>
          <p:cNvPr id="6" name="Flèche courbée vers la droite 5">
            <a:extLst>
              <a:ext uri="{FF2B5EF4-FFF2-40B4-BE49-F238E27FC236}">
                <a16:creationId xmlns:a16="http://schemas.microsoft.com/office/drawing/2014/main" id="{135A5CC0-BAEF-6BF6-F569-CFD8B49F1E1A}"/>
              </a:ext>
            </a:extLst>
          </p:cNvPr>
          <p:cNvSpPr/>
          <p:nvPr/>
        </p:nvSpPr>
        <p:spPr>
          <a:xfrm>
            <a:off x="1008415" y="3906925"/>
            <a:ext cx="914400" cy="3456766"/>
          </a:xfrm>
          <a:prstGeom prst="curvedRightArrow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19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lang="en-US" altLang="ja-JP" dirty="0"/>
              <a:t>My thoughts </a:t>
            </a:r>
            <a:r>
              <a:rPr kumimoji="1" lang="en-US" altLang="ja-JP" dirty="0"/>
              <a:t>: A model that solves the segmentation task for both image and video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20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11892DE9-23E2-7A44-076A-B41175C671D0}"/>
              </a:ext>
            </a:extLst>
          </p:cNvPr>
          <p:cNvSpPr txBox="1"/>
          <p:nvPr/>
        </p:nvSpPr>
        <p:spPr>
          <a:xfrm>
            <a:off x="950084" y="2324100"/>
            <a:ext cx="15585316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ja-JP" sz="3600" b="1" dirty="0" err="1"/>
              <a:t>Strength</a:t>
            </a:r>
            <a:r>
              <a:rPr lang="fr-FR" altLang="ja-JP" sz="36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Very </a:t>
            </a:r>
            <a:r>
              <a:rPr lang="fr-FR" altLang="ja-JP" sz="3600" dirty="0" err="1"/>
              <a:t>strong</a:t>
            </a:r>
            <a:r>
              <a:rPr lang="fr-FR" altLang="ja-JP" sz="3600" dirty="0"/>
              <a:t> </a:t>
            </a:r>
            <a:r>
              <a:rPr lang="fr-FR" altLang="ja-JP" sz="3600" dirty="0" err="1"/>
              <a:t>results</a:t>
            </a:r>
            <a:r>
              <a:rPr lang="fr-FR" altLang="ja-JP" sz="3600" dirty="0"/>
              <a:t> and </a:t>
            </a:r>
            <a:r>
              <a:rPr lang="fr-FR" altLang="ja-JP" sz="3600" dirty="0" err="1"/>
              <a:t>detailled</a:t>
            </a:r>
            <a:r>
              <a:rPr lang="fr-FR" altLang="ja-JP" sz="3600" dirty="0"/>
              <a:t> </a:t>
            </a:r>
            <a:r>
              <a:rPr lang="fr-FR" altLang="ja-JP" sz="3600" dirty="0" err="1"/>
              <a:t>experiments</a:t>
            </a:r>
            <a:r>
              <a:rPr lang="fr-FR" altLang="ja-JP" sz="3600" dirty="0"/>
              <a:t>.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A large </a:t>
            </a:r>
            <a:r>
              <a:rPr lang="fr-FR" altLang="ja-JP" sz="3600" dirty="0" err="1"/>
              <a:t>dataset</a:t>
            </a:r>
            <a:r>
              <a:rPr lang="fr-FR" altLang="ja-JP" sz="3600" dirty="0"/>
              <a:t> </a:t>
            </a:r>
            <a:r>
              <a:rPr lang="fr-FR" altLang="ja-JP" sz="3600" dirty="0" err="1"/>
              <a:t>is</a:t>
            </a:r>
            <a:r>
              <a:rPr lang="fr-FR" altLang="ja-JP" sz="3600" dirty="0"/>
              <a:t> </a:t>
            </a:r>
            <a:r>
              <a:rPr lang="fr-FR" altLang="ja-JP" sz="3600" dirty="0" err="1"/>
              <a:t>released</a:t>
            </a:r>
            <a:r>
              <a:rPr lang="fr-FR" altLang="ja-JP" sz="3600" dirty="0"/>
              <a:t> to help the </a:t>
            </a:r>
            <a:r>
              <a:rPr lang="fr-FR" altLang="ja-JP" sz="3600" dirty="0" err="1"/>
              <a:t>community</a:t>
            </a:r>
            <a:r>
              <a:rPr lang="fr-FR" altLang="ja-JP" sz="3600" dirty="0"/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 err="1"/>
              <a:t>Faster</a:t>
            </a:r>
            <a:r>
              <a:rPr lang="fr-FR" altLang="ja-JP" sz="3600" dirty="0"/>
              <a:t> </a:t>
            </a:r>
            <a:r>
              <a:rPr lang="fr-FR" altLang="ja-JP" sz="3600" dirty="0" err="1"/>
              <a:t>than</a:t>
            </a:r>
            <a:r>
              <a:rPr lang="fr-FR" altLang="ja-JP" sz="3600" dirty="0"/>
              <a:t> SAM.</a:t>
            </a:r>
          </a:p>
          <a:p>
            <a:pPr lvl="1"/>
            <a:endParaRPr lang="fr-FR" altLang="ja-JP" sz="36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ja-JP" sz="3600" b="1" dirty="0" err="1"/>
              <a:t>Weakness</a:t>
            </a:r>
            <a:r>
              <a:rPr lang="fr-FR" altLang="ja-JP" sz="3600" dirty="0"/>
              <a:t> 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 err="1"/>
              <a:t>Could</a:t>
            </a:r>
            <a:r>
              <a:rPr lang="fr-FR" altLang="ja-JP" sz="3600" dirty="0"/>
              <a:t> have </a:t>
            </a:r>
            <a:r>
              <a:rPr lang="fr-FR" altLang="ja-JP" sz="3600" dirty="0" err="1"/>
              <a:t>explained</a:t>
            </a:r>
            <a:r>
              <a:rPr lang="fr-FR" altLang="ja-JP" sz="3600" dirty="0"/>
              <a:t> more about the motivations </a:t>
            </a:r>
            <a:r>
              <a:rPr lang="fr-FR" altLang="ja-JP" sz="3600" dirty="0" err="1"/>
              <a:t>behind</a:t>
            </a:r>
            <a:r>
              <a:rPr lang="fr-FR" altLang="ja-JP" sz="3600" dirty="0"/>
              <a:t> the architecture </a:t>
            </a:r>
            <a:r>
              <a:rPr lang="fr-FR" altLang="ja-JP" sz="3600" dirty="0" err="1"/>
              <a:t>choices</a:t>
            </a:r>
            <a:r>
              <a:rPr lang="fr-FR" altLang="ja-JP" sz="3600" dirty="0"/>
              <a:t>.</a:t>
            </a:r>
          </a:p>
          <a:p>
            <a:pPr lvl="1"/>
            <a:endParaRPr lang="fr-FR" altLang="ja-JP" sz="36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altLang="ja-JP" sz="3600" b="1" dirty="0"/>
              <a:t>Opinion</a:t>
            </a:r>
            <a:r>
              <a:rPr lang="fr-FR" altLang="ja-JP" sz="3600" dirty="0"/>
              <a:t>: 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Can </a:t>
            </a:r>
            <a:r>
              <a:rPr lang="fr-FR" altLang="ja-JP" sz="3600" dirty="0" err="1"/>
              <a:t>be</a:t>
            </a:r>
            <a:r>
              <a:rPr lang="fr-FR" altLang="ja-JP" sz="3600" dirty="0"/>
              <a:t> </a:t>
            </a:r>
            <a:r>
              <a:rPr lang="fr-FR" altLang="ja-JP" sz="3600" dirty="0" err="1"/>
              <a:t>used</a:t>
            </a:r>
            <a:r>
              <a:rPr lang="fr-FR" altLang="ja-JP" sz="3600" dirty="0"/>
              <a:t> as a backbone model for </a:t>
            </a:r>
            <a:r>
              <a:rPr lang="fr-FR" altLang="ja-JP" sz="3600" dirty="0" err="1"/>
              <a:t>many</a:t>
            </a:r>
            <a:r>
              <a:rPr lang="fr-FR" altLang="ja-JP" sz="3600" dirty="0"/>
              <a:t> </a:t>
            </a:r>
            <a:r>
              <a:rPr lang="fr-FR" altLang="ja-JP" sz="3600" dirty="0" err="1"/>
              <a:t>tasks</a:t>
            </a:r>
            <a:r>
              <a:rPr lang="fr-FR" altLang="ja-JP" sz="3600" dirty="0"/>
              <a:t>.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altLang="ja-JP" sz="3600" dirty="0"/>
              <a:t>Ex : EVF-SAM [Zhang+, 24]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43356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781567-382F-B374-4A2D-96D7FFFD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21</a:t>
            </a:fld>
            <a:r>
              <a:rPr lang="en-US" altLang="ja-JP"/>
              <a:t> -</a:t>
            </a:r>
            <a:endParaRPr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A74DA0A-69A5-DCDB-BED1-C9C3551E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Summary – SAM 2: Segment Anything in Images and Videos </a:t>
            </a:r>
            <a:endParaRPr kumimoji="1" lang="ja-JP" altLang="en-US" dirty="0"/>
          </a:p>
        </p:txBody>
      </p:sp>
      <p:pic>
        <p:nvPicPr>
          <p:cNvPr id="5" name="AQN--B8OKVBNFJSlzs6hX01qtJYyIvrSlr7yOEl-6d85M6WIE-X-zYspDRlPN5FIzyuoiIseI2IBnKK8rY9U5jVj.mp4">
            <a:hlinkClick r:id="" action="ppaction://media"/>
            <a:extLst>
              <a:ext uri="{FF2B5EF4-FFF2-40B4-BE49-F238E27FC236}">
                <a16:creationId xmlns:a16="http://schemas.microsoft.com/office/drawing/2014/main" id="{C4B9F0B4-341E-6F83-E700-465BE2C1A4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1800" y="2019300"/>
            <a:ext cx="7448550" cy="7448550"/>
          </a:xfrm>
          <a:prstGeom prst="rect">
            <a:avLst/>
          </a:prstGeom>
        </p:spPr>
      </p:pic>
      <p:pic>
        <p:nvPicPr>
          <p:cNvPr id="6" name="AQNqRsQ89rtrcGOMrjuiRRUxMy1Hn78kwuTiyfkkNN8y6QrxB1eHXndmXeIrdDyAlaSVHniqMU5eLzQDC_lJRBVS.mp4">
            <a:hlinkClick r:id="" action="ppaction://media"/>
            <a:extLst>
              <a:ext uri="{FF2B5EF4-FFF2-40B4-BE49-F238E27FC236}">
                <a16:creationId xmlns:a16="http://schemas.microsoft.com/office/drawing/2014/main" id="{EE536434-637A-57B2-5CFE-E3796A4203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57" y="3162300"/>
            <a:ext cx="1010194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Problem Statement (1/2) :The </a:t>
            </a:r>
            <a:r>
              <a:rPr lang="en-US" altLang="ja-JP" dirty="0" err="1"/>
              <a:t>Promptable</a:t>
            </a:r>
            <a:r>
              <a:rPr lang="en-US" altLang="ja-JP" dirty="0"/>
              <a:t> Visual Segmentation (PSV) task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7788C38-B42E-A0A6-0D52-336267E441CB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u="sng" dirty="0" err="1">
                <a:solidFill>
                  <a:srgbClr val="0070C0"/>
                </a:solidFill>
              </a:rPr>
              <a:t>Promptable</a:t>
            </a:r>
            <a:r>
              <a:rPr lang="fr-FR" sz="3200" b="1" u="sng" dirty="0">
                <a:solidFill>
                  <a:srgbClr val="0070C0"/>
                </a:solidFill>
              </a:rPr>
              <a:t> Visual Segmentation</a:t>
            </a:r>
            <a:r>
              <a:rPr lang="en-JP" sz="3200">
                <a:solidFill>
                  <a:srgbClr val="0070C0"/>
                </a:solidFill>
              </a:rPr>
              <a:t>:</a:t>
            </a:r>
            <a:r>
              <a:rPr lang="fr-FR" sz="3200" dirty="0">
                <a:solidFill>
                  <a:srgbClr val="0070C0"/>
                </a:solidFill>
              </a:rPr>
              <a:t> 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fr-FR" sz="3200" dirty="0" err="1">
                <a:solidFill>
                  <a:srgbClr val="0E0E0E"/>
                </a:solidFill>
                <a:effectLst/>
              </a:rPr>
              <a:t>Generalizing</a:t>
            </a:r>
            <a:r>
              <a:rPr lang="fr-FR" sz="3200" dirty="0">
                <a:solidFill>
                  <a:srgbClr val="0E0E0E"/>
                </a:solidFill>
                <a:effectLst/>
              </a:rPr>
              <a:t> image segmentation to </a:t>
            </a:r>
            <a:r>
              <a:rPr lang="fr-FR" sz="3200" dirty="0" err="1">
                <a:solidFill>
                  <a:srgbClr val="0E0E0E"/>
                </a:solidFill>
                <a:effectLst/>
              </a:rPr>
              <a:t>video</a:t>
            </a:r>
            <a:r>
              <a:rPr lang="fr-FR" sz="3200" dirty="0">
                <a:solidFill>
                  <a:srgbClr val="0E0E0E"/>
                </a:solidFill>
                <a:effectLst/>
              </a:rPr>
              <a:t> </a:t>
            </a:r>
            <a:r>
              <a:rPr lang="fr-FR" sz="3200" dirty="0" err="1">
                <a:solidFill>
                  <a:srgbClr val="0E0E0E"/>
                </a:solidFill>
                <a:effectLst/>
              </a:rPr>
              <a:t>domain</a:t>
            </a:r>
            <a:r>
              <a:rPr lang="fr-FR" sz="3200" dirty="0">
                <a:solidFill>
                  <a:srgbClr val="0E0E0E"/>
                </a:solidFill>
                <a:effectLst/>
              </a:rPr>
              <a:t>.</a:t>
            </a:r>
          </a:p>
          <a:p>
            <a:pPr indent="-342900"/>
            <a:endParaRPr lang="en-US" altLang="ja-JP" sz="2800" dirty="0">
              <a:solidFill>
                <a:srgbClr val="0070C0"/>
              </a:solidFill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63204C5-6589-B823-DF3F-8D8693C8B628}"/>
              </a:ext>
            </a:extLst>
          </p:cNvPr>
          <p:cNvGrpSpPr/>
          <p:nvPr/>
        </p:nvGrpSpPr>
        <p:grpSpPr>
          <a:xfrm>
            <a:off x="380695" y="2787086"/>
            <a:ext cx="7294039" cy="6330961"/>
            <a:chOff x="304800" y="2668386"/>
            <a:chExt cx="7294039" cy="633096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0E753FE-551B-CD5F-6CA0-3D260E634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3858" b="10867"/>
            <a:stretch/>
          </p:blipFill>
          <p:spPr>
            <a:xfrm>
              <a:off x="304800" y="2668386"/>
              <a:ext cx="7217534" cy="6330961"/>
            </a:xfrm>
            <a:prstGeom prst="rect">
              <a:avLst/>
            </a:prstGeom>
          </p:spPr>
        </p:pic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A16519CE-07F3-9BFF-5D1C-CB82B172470E}"/>
                </a:ext>
              </a:extLst>
            </p:cNvPr>
            <p:cNvSpPr/>
            <p:nvPr/>
          </p:nvSpPr>
          <p:spPr>
            <a:xfrm>
              <a:off x="6989239" y="3040784"/>
              <a:ext cx="609600" cy="304853"/>
            </a:xfrm>
            <a:prstGeom prst="round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A24E8D21-D5D4-FAE6-F506-93F0A58F506C}"/>
                </a:ext>
              </a:extLst>
            </p:cNvPr>
            <p:cNvSpPr/>
            <p:nvPr/>
          </p:nvSpPr>
          <p:spPr>
            <a:xfrm>
              <a:off x="4953000" y="5866778"/>
              <a:ext cx="2569334" cy="304853"/>
            </a:xfrm>
            <a:prstGeom prst="round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3CF5290E-E826-2CE6-C443-FE2D1FC32471}"/>
                </a:ext>
              </a:extLst>
            </p:cNvPr>
            <p:cNvSpPr/>
            <p:nvPr/>
          </p:nvSpPr>
          <p:spPr>
            <a:xfrm>
              <a:off x="6859473" y="8540345"/>
              <a:ext cx="739366" cy="304853"/>
            </a:xfrm>
            <a:prstGeom prst="round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84504DAE-9994-100F-5B4B-C10159915264}"/>
              </a:ext>
            </a:extLst>
          </p:cNvPr>
          <p:cNvSpPr txBox="1"/>
          <p:nvPr/>
        </p:nvSpPr>
        <p:spPr>
          <a:xfrm>
            <a:off x="8244123" y="2816903"/>
            <a:ext cx="70104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fr-FR" sz="3600" b="1" u="sng" dirty="0">
                <a:solidFill>
                  <a:srgbClr val="0070C0"/>
                </a:solidFill>
              </a:rPr>
              <a:t>Input (for </a:t>
            </a:r>
            <a:r>
              <a:rPr lang="fr-FR" sz="3600" b="1" u="sng" dirty="0" err="1">
                <a:solidFill>
                  <a:srgbClr val="0070C0"/>
                </a:solidFill>
              </a:rPr>
              <a:t>any</a:t>
            </a:r>
            <a:r>
              <a:rPr lang="fr-FR" sz="3600" b="1" u="sng" dirty="0">
                <a:solidFill>
                  <a:srgbClr val="0070C0"/>
                </a:solidFill>
              </a:rPr>
              <a:t> frame)</a:t>
            </a:r>
            <a:r>
              <a:rPr lang="en-JP" sz="3600">
                <a:solidFill>
                  <a:srgbClr val="0070C0"/>
                </a:solidFill>
              </a:rPr>
              <a:t>:</a:t>
            </a:r>
            <a:r>
              <a:rPr lang="fr-FR" sz="3600" dirty="0">
                <a:solidFill>
                  <a:srgbClr val="0070C0"/>
                </a:solidFill>
              </a:rPr>
              <a:t> </a:t>
            </a:r>
            <a:r>
              <a:rPr lang="fr-FR" sz="360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endParaRPr lang="en-US" sz="3600" dirty="0">
              <a:solidFill>
                <a:srgbClr val="0070C0"/>
              </a:solidFill>
              <a:effectLst/>
              <a:latin typeface=".AppleSystemUIFont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Points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effectLst/>
                <a:latin typeface=".AppleSystemUIFont"/>
              </a:rPr>
              <a:t>Boxes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Masks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(Nothing) = Same as last frame</a:t>
            </a:r>
          </a:p>
          <a:p>
            <a:pPr lvl="1"/>
            <a:endParaRPr lang="fr-FR" sz="3200" dirty="0">
              <a:effectLst/>
            </a:endParaRPr>
          </a:p>
        </p:txBody>
      </p:sp>
      <p:sp>
        <p:nvSpPr>
          <p:cNvPr id="30" name="Down Arrow 16">
            <a:extLst>
              <a:ext uri="{FF2B5EF4-FFF2-40B4-BE49-F238E27FC236}">
                <a16:creationId xmlns:a16="http://schemas.microsoft.com/office/drawing/2014/main" id="{52057AFB-A2C3-25CB-B3FE-49D6CC450356}"/>
              </a:ext>
            </a:extLst>
          </p:cNvPr>
          <p:cNvSpPr/>
          <p:nvPr/>
        </p:nvSpPr>
        <p:spPr>
          <a:xfrm rot="16200000">
            <a:off x="9324123" y="5682236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C06CEE2-8C9D-87D4-32E2-C1A3597D00A2}"/>
              </a:ext>
            </a:extLst>
          </p:cNvPr>
          <p:cNvSpPr txBox="1"/>
          <p:nvPr/>
        </p:nvSpPr>
        <p:spPr>
          <a:xfrm>
            <a:off x="9834898" y="5814738"/>
            <a:ext cx="701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3600" dirty="0">
                <a:latin typeface=".AppleSystemUIFont"/>
              </a:rPr>
              <a:t>“Segment of interest”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728038F-5E93-A505-E5A6-E41AABED3259}"/>
              </a:ext>
            </a:extLst>
          </p:cNvPr>
          <p:cNvSpPr txBox="1"/>
          <p:nvPr/>
        </p:nvSpPr>
        <p:spPr>
          <a:xfrm>
            <a:off x="8244123" y="7107319"/>
            <a:ext cx="701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fr-FR" sz="3600" b="1" u="sng" dirty="0">
                <a:solidFill>
                  <a:srgbClr val="0070C0"/>
                </a:solidFill>
              </a:rPr>
              <a:t>Output</a:t>
            </a:r>
            <a:r>
              <a:rPr lang="en-JP" sz="3600">
                <a:solidFill>
                  <a:srgbClr val="0070C0"/>
                </a:solidFill>
              </a:rPr>
              <a:t>:</a:t>
            </a:r>
            <a:r>
              <a:rPr lang="fr-FR" sz="3600" dirty="0">
                <a:solidFill>
                  <a:srgbClr val="0070C0"/>
                </a:solidFill>
              </a:rPr>
              <a:t> </a:t>
            </a:r>
            <a:r>
              <a:rPr lang="fr-FR" sz="360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600" dirty="0">
                <a:latin typeface=".AppleSystemUIFont"/>
              </a:rPr>
              <a:t>Visual segmentation</a:t>
            </a:r>
          </a:p>
        </p:txBody>
      </p:sp>
      <p:sp>
        <p:nvSpPr>
          <p:cNvPr id="33" name="Down Arrow 16">
            <a:extLst>
              <a:ext uri="{FF2B5EF4-FFF2-40B4-BE49-F238E27FC236}">
                <a16:creationId xmlns:a16="http://schemas.microsoft.com/office/drawing/2014/main" id="{03B754C8-D3A9-2FDD-1EEC-B62884133350}"/>
              </a:ext>
            </a:extLst>
          </p:cNvPr>
          <p:cNvSpPr/>
          <p:nvPr/>
        </p:nvSpPr>
        <p:spPr>
          <a:xfrm rot="16200000">
            <a:off x="9324123" y="8219629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F626BBF-8910-6B6C-CEEC-4B85EB355951}"/>
              </a:ext>
            </a:extLst>
          </p:cNvPr>
          <p:cNvSpPr txBox="1"/>
          <p:nvPr/>
        </p:nvSpPr>
        <p:spPr>
          <a:xfrm>
            <a:off x="9834898" y="8368148"/>
            <a:ext cx="701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3600" dirty="0">
                <a:latin typeface=".AppleSystemUIFont"/>
              </a:rPr>
              <a:t>Keep temporal consistency</a:t>
            </a:r>
          </a:p>
        </p:txBody>
      </p:sp>
    </p:spTree>
    <p:extLst>
      <p:ext uri="{BB962C8B-B14F-4D97-AF65-F5344CB8AC3E}">
        <p14:creationId xmlns:p14="http://schemas.microsoft.com/office/powerpoint/2010/main" val="3859790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A84D2-4432-7C95-DCEE-0C72371E4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D29E96-CD55-1557-28CE-F88E566C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B3B779-F3D1-8DCA-B128-DCC307CAC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07" y="3065528"/>
            <a:ext cx="16603093" cy="6080811"/>
          </a:xfrm>
          <a:prstGeom prst="rect">
            <a:avLst/>
          </a:prstGeom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3E2E103A-C5D0-2FFE-25CE-E24A5DAAE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Problem Statement (2/2) :The </a:t>
            </a:r>
            <a:r>
              <a:rPr lang="en-US" altLang="ja-JP" dirty="0" err="1"/>
              <a:t>Promptable</a:t>
            </a:r>
            <a:r>
              <a:rPr lang="en-US" altLang="ja-JP" dirty="0"/>
              <a:t> Visual Segmentation (PSV) task in detail</a:t>
            </a:r>
            <a:endParaRPr kumimoji="1" lang="ja-JP" altLang="en-US" dirty="0"/>
          </a:p>
        </p:txBody>
      </p:sp>
      <p:sp>
        <p:nvSpPr>
          <p:cNvPr id="16" name="Bulle rectangulaire à coins arrondis 15">
            <a:extLst>
              <a:ext uri="{FF2B5EF4-FFF2-40B4-BE49-F238E27FC236}">
                <a16:creationId xmlns:a16="http://schemas.microsoft.com/office/drawing/2014/main" id="{7287D944-6F28-6655-E3EF-0305444443B7}"/>
              </a:ext>
            </a:extLst>
          </p:cNvPr>
          <p:cNvSpPr/>
          <p:nvPr/>
        </p:nvSpPr>
        <p:spPr>
          <a:xfrm>
            <a:off x="961327" y="2020257"/>
            <a:ext cx="4241592" cy="796207"/>
          </a:xfrm>
          <a:prstGeom prst="wedgeRoundRectCallout">
            <a:avLst>
              <a:gd name="adj1" fmla="val 53537"/>
              <a:gd name="adj2" fmla="val 93838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Prompt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is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propagated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</a:t>
            </a:r>
            <a:endParaRPr lang="fr-FR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7" name="Bulle rectangulaire à coins arrondis 16">
            <a:extLst>
              <a:ext uri="{FF2B5EF4-FFF2-40B4-BE49-F238E27FC236}">
                <a16:creationId xmlns:a16="http://schemas.microsoft.com/office/drawing/2014/main" id="{02430FB2-BAAF-DAF0-8FAE-E420913CEB5B}"/>
              </a:ext>
            </a:extLst>
          </p:cNvPr>
          <p:cNvSpPr/>
          <p:nvPr/>
        </p:nvSpPr>
        <p:spPr>
          <a:xfrm>
            <a:off x="8843490" y="1927555"/>
            <a:ext cx="4491509" cy="796207"/>
          </a:xfrm>
          <a:prstGeom prst="wedgeRoundRectCallout">
            <a:avLst>
              <a:gd name="adj1" fmla="val 18550"/>
              <a:gd name="adj2" fmla="val 110782"/>
              <a:gd name="adj3" fmla="val 16667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Model </a:t>
            </a:r>
            <a:r>
              <a:rPr lang="fr-FR" sz="3200" dirty="0" err="1">
                <a:solidFill>
                  <a:schemeClr val="accent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lost</a:t>
            </a:r>
            <a:r>
              <a:rPr lang="fr-FR" sz="3200" dirty="0">
                <a:solidFill>
                  <a:schemeClr val="accent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the prompt</a:t>
            </a:r>
            <a:endParaRPr lang="fr-FR" sz="3200" dirty="0">
              <a:solidFill>
                <a:schemeClr val="accent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8" name="Bulle rectangulaire à coins arrondis 17">
            <a:extLst>
              <a:ext uri="{FF2B5EF4-FFF2-40B4-BE49-F238E27FC236}">
                <a16:creationId xmlns:a16="http://schemas.microsoft.com/office/drawing/2014/main" id="{B5118778-5A73-F75D-B99F-A590D9EE1447}"/>
              </a:ext>
            </a:extLst>
          </p:cNvPr>
          <p:cNvSpPr/>
          <p:nvPr/>
        </p:nvSpPr>
        <p:spPr>
          <a:xfrm>
            <a:off x="11887200" y="8877300"/>
            <a:ext cx="4546392" cy="1143000"/>
          </a:xfrm>
          <a:prstGeom prst="wedgeRoundRectCallout">
            <a:avLst>
              <a:gd name="adj1" fmla="val -78638"/>
              <a:gd name="adj2" fmla="val -98197"/>
              <a:gd name="adj3" fmla="val 16667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accent4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User can correct the model by </a:t>
            </a:r>
            <a:r>
              <a:rPr lang="fr-FR" sz="2800" dirty="0" err="1">
                <a:solidFill>
                  <a:schemeClr val="accent4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adding</a:t>
            </a:r>
            <a:r>
              <a:rPr lang="fr-FR" sz="2800" dirty="0">
                <a:solidFill>
                  <a:schemeClr val="accent4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a prompt</a:t>
            </a:r>
            <a:endParaRPr lang="fr-FR" sz="2800" dirty="0">
              <a:solidFill>
                <a:schemeClr val="accent4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70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Related Works (1/2) : Image Segmentation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graphicFrame>
        <p:nvGraphicFramePr>
          <p:cNvPr id="9" name="表 5">
            <a:extLst>
              <a:ext uri="{FF2B5EF4-FFF2-40B4-BE49-F238E27FC236}">
                <a16:creationId xmlns:a16="http://schemas.microsoft.com/office/drawing/2014/main" id="{5DEA3D13-641E-7EE3-8FB6-C83A68401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410920"/>
              </p:ext>
            </p:extLst>
          </p:nvPr>
        </p:nvGraphicFramePr>
        <p:xfrm>
          <a:off x="441188" y="2233090"/>
          <a:ext cx="17379117" cy="291041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763924">
                  <a:extLst>
                    <a:ext uri="{9D8B030D-6E8A-4147-A177-3AD203B41FA5}">
                      <a16:colId xmlns:a16="http://schemas.microsoft.com/office/drawing/2014/main" val="830279237"/>
                    </a:ext>
                  </a:extLst>
                </a:gridCol>
                <a:gridCol w="10615193">
                  <a:extLst>
                    <a:ext uri="{9D8B030D-6E8A-4147-A177-3AD203B41FA5}">
                      <a16:colId xmlns:a16="http://schemas.microsoft.com/office/drawing/2014/main" val="379131597"/>
                    </a:ext>
                  </a:extLst>
                </a:gridCol>
              </a:tblGrid>
              <a:tr h="1479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>
                          <a:latin typeface="+mn-lt"/>
                        </a:rPr>
                        <a:t>SAM [Kirillov+, ICCV23]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General-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purpose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image segmentation model 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combines a 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promptable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segmentation 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task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large-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dataset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959778"/>
                  </a:ext>
                </a:extLst>
              </a:tr>
              <a:tr h="143134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800" b="1" baseline="0" dirty="0">
                          <a:latin typeface="+mn-lt"/>
                          <a:ea typeface="+mn-ea"/>
                        </a:rPr>
                        <a:t>HQ-SAM</a:t>
                      </a:r>
                    </a:p>
                    <a:p>
                      <a:pPr algn="l"/>
                      <a:r>
                        <a:rPr kumimoji="1" lang="en-US" altLang="ja-JP" sz="2800" b="1" baseline="0" dirty="0">
                          <a:latin typeface="+mn-lt"/>
                          <a:ea typeface="+mn-ea"/>
                        </a:rPr>
                        <a:t>[Ke+, NeurIPS24]</a:t>
                      </a:r>
                      <a:endParaRPr kumimoji="1" lang="ja-JP" altLang="en-US" sz="2800" b="1" baseline="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Extension of SAM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significantly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enhances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segmentation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especially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intricate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object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structures.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55926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DFBCA21-F33D-FE81-1B3D-6DCCC8CFF224}"/>
              </a:ext>
            </a:extLst>
          </p:cNvPr>
          <p:cNvSpPr txBox="1"/>
          <p:nvPr/>
        </p:nvSpPr>
        <p:spPr>
          <a:xfrm>
            <a:off x="7159662" y="902301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fr-FR" sz="280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SAM [Kirillov+, ICCV23]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55EE0E-13D0-3D6F-6109-27C22DD16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69" y="5331783"/>
            <a:ext cx="17244586" cy="353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2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Related Works (2/2) : Video Object Segmentation (VOS)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6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graphicFrame>
        <p:nvGraphicFramePr>
          <p:cNvPr id="9" name="表 5">
            <a:extLst>
              <a:ext uri="{FF2B5EF4-FFF2-40B4-BE49-F238E27FC236}">
                <a16:creationId xmlns:a16="http://schemas.microsoft.com/office/drawing/2014/main" id="{A3853E33-CECB-5312-B35E-9BB5F9005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373217"/>
              </p:ext>
            </p:extLst>
          </p:nvPr>
        </p:nvGraphicFramePr>
        <p:xfrm>
          <a:off x="441188" y="2233090"/>
          <a:ext cx="17379117" cy="293648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763924">
                  <a:extLst>
                    <a:ext uri="{9D8B030D-6E8A-4147-A177-3AD203B41FA5}">
                      <a16:colId xmlns:a16="http://schemas.microsoft.com/office/drawing/2014/main" val="830279237"/>
                    </a:ext>
                  </a:extLst>
                </a:gridCol>
                <a:gridCol w="10615193">
                  <a:extLst>
                    <a:ext uri="{9D8B030D-6E8A-4147-A177-3AD203B41FA5}">
                      <a16:colId xmlns:a16="http://schemas.microsoft.com/office/drawing/2014/main" val="379131597"/>
                    </a:ext>
                  </a:extLst>
                </a:gridCol>
              </a:tblGrid>
              <a:tr h="888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>
                          <a:latin typeface="+mn-lt"/>
                        </a:rPr>
                        <a:t>DEVA [Cheng+, ICCV23]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Video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segmentation 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image segmentation 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bi-</a:t>
                      </a:r>
                      <a:r>
                        <a:rPr kumimoji="1" lang="fr-FR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directional</a:t>
                      </a:r>
                      <a:r>
                        <a:rPr kumimoji="1" lang="fr-F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temporal propagation.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959778"/>
                  </a:ext>
                </a:extLst>
              </a:tr>
              <a:tr h="9315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 err="1">
                          <a:latin typeface="+mn-lt"/>
                        </a:rPr>
                        <a:t>SimVOS</a:t>
                      </a:r>
                      <a:r>
                        <a:rPr kumimoji="1" lang="en-US" altLang="ja-JP" sz="2800" b="1" dirty="0">
                          <a:latin typeface="+mn-lt"/>
                        </a:rPr>
                        <a:t> [Wu+, ICCV23]</a:t>
                      </a:r>
                      <a:endParaRPr kumimoji="1" lang="ja-JP" altLang="en-US" sz="28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Video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segmentation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extraction and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matching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unified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transformer backbone.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559263"/>
                  </a:ext>
                </a:extLst>
              </a:tr>
              <a:tr h="1090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>
                          <a:latin typeface="+mn-lt"/>
                        </a:rPr>
                        <a:t>EVA-VOS [</a:t>
                      </a:r>
                      <a:r>
                        <a:rPr kumimoji="1" lang="en-US" altLang="ja-JP" sz="2800" b="1" dirty="0" err="1">
                          <a:latin typeface="+mn-lt"/>
                        </a:rPr>
                        <a:t>Delatolas</a:t>
                      </a:r>
                      <a:r>
                        <a:rPr kumimoji="1" lang="en-US" altLang="ja-JP" sz="2800" b="1" dirty="0">
                          <a:latin typeface="+mn-lt"/>
                        </a:rPr>
                        <a:t>+, WACV24]</a:t>
                      </a:r>
                      <a:endParaRPr kumimoji="1" lang="ja-JP" altLang="en-US" sz="28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Human-in-the-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loop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framework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video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fr-FR" sz="27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object</a:t>
                      </a:r>
                      <a:r>
                        <a:rPr kumimoji="1" lang="fr-FR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segmentation.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2941767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CCC4495-C128-6139-40A1-172627321F30}"/>
              </a:ext>
            </a:extLst>
          </p:cNvPr>
          <p:cNvSpPr txBox="1"/>
          <p:nvPr/>
        </p:nvSpPr>
        <p:spPr>
          <a:xfrm>
            <a:off x="2895600" y="9200939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fr-FR" sz="240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DEVA [Cheng+, ICCV23]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7BED1B-FBAC-0D11-6BF5-6F4D31EF4878}"/>
              </a:ext>
            </a:extLst>
          </p:cNvPr>
          <p:cNvSpPr txBox="1"/>
          <p:nvPr/>
        </p:nvSpPr>
        <p:spPr>
          <a:xfrm>
            <a:off x="12344400" y="9200939"/>
            <a:ext cx="348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fr-FR" sz="2400" dirty="0" err="1">
                <a:latin typeface="Segoe UI Historic" panose="020B0502040204020203" pitchFamily="34" charset="0"/>
                <a:ea typeface="游ゴシック" panose="020B0400000000000000" pitchFamily="34" charset="-128"/>
              </a:rPr>
              <a:t>SimVOS</a:t>
            </a:r>
            <a:r>
              <a:rPr kumimoji="1" lang="fr-FR" sz="240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 [Wu+, ICCV23]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B1C95B-3C0C-2C21-EB3C-078A4435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4" y="5577762"/>
            <a:ext cx="8731655" cy="35394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FC406F-6BA1-A59A-C906-E4B85724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182" y="5276476"/>
            <a:ext cx="8564023" cy="38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Proposed Method : The SAM 2 model architecture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7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C64061-11D9-763D-1CFF-4752F3C67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" y="4686300"/>
            <a:ext cx="18216282" cy="48768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447DE4-E715-2F20-E471-B8367E68CE5C}"/>
              </a:ext>
            </a:extLst>
          </p:cNvPr>
          <p:cNvSpPr txBox="1"/>
          <p:nvPr/>
        </p:nvSpPr>
        <p:spPr>
          <a:xfrm>
            <a:off x="885177" y="2112413"/>
            <a:ext cx="1665211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fr-FR" sz="3200" b="1" u="sng" dirty="0">
                <a:solidFill>
                  <a:srgbClr val="0070C0"/>
                </a:solidFill>
              </a:rPr>
              <a:t>SAM 2</a:t>
            </a:r>
            <a:r>
              <a:rPr lang="en-JP" sz="3200">
                <a:solidFill>
                  <a:srgbClr val="0070C0"/>
                </a:solidFill>
              </a:rPr>
              <a:t>:</a:t>
            </a:r>
            <a:r>
              <a:rPr lang="fr-FR" sz="3200" dirty="0">
                <a:solidFill>
                  <a:srgbClr val="0070C0"/>
                </a:solidFill>
              </a:rPr>
              <a:t> </a:t>
            </a:r>
            <a:r>
              <a:rPr lang="fr-FR" sz="320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fr-FR" sz="3200" dirty="0" err="1">
                <a:solidFill>
                  <a:srgbClr val="0E0E0E"/>
                </a:solidFill>
                <a:effectLst/>
              </a:rPr>
              <a:t>Generalizing</a:t>
            </a:r>
            <a:r>
              <a:rPr lang="fr-FR" sz="3200" dirty="0">
                <a:solidFill>
                  <a:srgbClr val="0E0E0E"/>
                </a:solidFill>
                <a:effectLst/>
              </a:rPr>
              <a:t> SAM to </a:t>
            </a:r>
            <a:r>
              <a:rPr lang="fr-FR" sz="3200" dirty="0" err="1">
                <a:solidFill>
                  <a:srgbClr val="0E0E0E"/>
                </a:solidFill>
                <a:effectLst/>
              </a:rPr>
              <a:t>video</a:t>
            </a:r>
            <a:r>
              <a:rPr lang="fr-FR" sz="3200" dirty="0">
                <a:solidFill>
                  <a:srgbClr val="0E0E0E"/>
                </a:solidFill>
                <a:effectLst/>
              </a:rPr>
              <a:t> </a:t>
            </a:r>
            <a:r>
              <a:rPr lang="fr-FR" sz="3200" dirty="0" err="1">
                <a:solidFill>
                  <a:srgbClr val="0E0E0E"/>
                </a:solidFill>
                <a:effectLst/>
              </a:rPr>
              <a:t>domain</a:t>
            </a:r>
            <a:r>
              <a:rPr lang="fr-FR" sz="3200" dirty="0">
                <a:solidFill>
                  <a:srgbClr val="0E0E0E"/>
                </a:solidFill>
                <a:effectLst/>
              </a:rPr>
              <a:t>.</a:t>
            </a:r>
          </a:p>
          <a:p>
            <a:endParaRPr lang="fr-FR" sz="3200" dirty="0">
              <a:solidFill>
                <a:srgbClr val="0E0E0E"/>
              </a:solidFill>
              <a:effectLst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fr-FR" sz="3200" dirty="0" err="1">
                <a:solidFill>
                  <a:srgbClr val="0E0E0E"/>
                </a:solidFill>
              </a:rPr>
              <a:t>Spatially</a:t>
            </a:r>
            <a:r>
              <a:rPr lang="fr-FR" sz="3200" dirty="0">
                <a:solidFill>
                  <a:srgbClr val="0E0E0E"/>
                </a:solidFill>
              </a:rPr>
              <a:t> </a:t>
            </a:r>
            <a:r>
              <a:rPr lang="fr-FR" sz="3200" dirty="0" err="1">
                <a:solidFill>
                  <a:srgbClr val="0E0E0E"/>
                </a:solidFill>
              </a:rPr>
              <a:t>similar</a:t>
            </a:r>
            <a:r>
              <a:rPr lang="fr-FR" sz="3200" dirty="0">
                <a:solidFill>
                  <a:srgbClr val="0E0E0E"/>
                </a:solidFill>
              </a:rPr>
              <a:t> to SAM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fr-FR" sz="3200" dirty="0" err="1">
                <a:solidFill>
                  <a:srgbClr val="0E0E0E"/>
                </a:solidFill>
                <a:effectLst/>
              </a:rPr>
              <a:t>Conditionned</a:t>
            </a:r>
            <a:r>
              <a:rPr lang="fr-FR" sz="3200" dirty="0">
                <a:solidFill>
                  <a:srgbClr val="0E0E0E"/>
                </a:solidFill>
                <a:effectLst/>
              </a:rPr>
              <a:t> by </a:t>
            </a:r>
            <a:r>
              <a:rPr lang="fr-FR" sz="3200" dirty="0" err="1">
                <a:solidFill>
                  <a:srgbClr val="0E0E0E"/>
                </a:solidFill>
                <a:effectLst/>
              </a:rPr>
              <a:t>past</a:t>
            </a:r>
            <a:r>
              <a:rPr lang="fr-FR" sz="3200" dirty="0">
                <a:solidFill>
                  <a:srgbClr val="0E0E0E"/>
                </a:solidFill>
                <a:effectLst/>
              </a:rPr>
              <a:t> frames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fr-FR" sz="3200" dirty="0">
                <a:solidFill>
                  <a:srgbClr val="0E0E0E"/>
                </a:solidFill>
              </a:rPr>
              <a:t>Prompts can </a:t>
            </a:r>
            <a:r>
              <a:rPr lang="fr-FR" sz="3200" dirty="0" err="1">
                <a:solidFill>
                  <a:srgbClr val="0E0E0E"/>
                </a:solidFill>
              </a:rPr>
              <a:t>be</a:t>
            </a:r>
            <a:r>
              <a:rPr lang="fr-FR" sz="3200" dirty="0">
                <a:solidFill>
                  <a:srgbClr val="0E0E0E"/>
                </a:solidFill>
              </a:rPr>
              <a:t> </a:t>
            </a:r>
            <a:r>
              <a:rPr lang="fr-FR" sz="3200" dirty="0" err="1">
                <a:solidFill>
                  <a:srgbClr val="0E0E0E"/>
                </a:solidFill>
              </a:rPr>
              <a:t>iteratively</a:t>
            </a:r>
            <a:r>
              <a:rPr lang="fr-FR" sz="3200" dirty="0">
                <a:solidFill>
                  <a:srgbClr val="0E0E0E"/>
                </a:solidFill>
              </a:rPr>
              <a:t> </a:t>
            </a:r>
            <a:r>
              <a:rPr lang="fr-FR" sz="3200" dirty="0" err="1">
                <a:solidFill>
                  <a:srgbClr val="0E0E0E"/>
                </a:solidFill>
              </a:rPr>
              <a:t>added</a:t>
            </a:r>
            <a:endParaRPr lang="fr-FR" sz="320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altLang="ja-JP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9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88383-F6E1-E282-AC3C-64F3A74B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48FA5E-1EBC-300A-F841-C5F8F87C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Proposed Method : The SAM 2 model architecture - Image Encoder 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182D94-6D43-E3B7-76EF-36E0C264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8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A1AD09-A08B-7F76-C245-F3A83789C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" y="4686300"/>
            <a:ext cx="18216282" cy="4876800"/>
          </a:xfrm>
          <a:prstGeom prst="rect">
            <a:avLst/>
          </a:prstGeom>
        </p:spPr>
      </p:pic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3A0A5DBB-EACD-95F9-2A76-23126CB1369A}"/>
              </a:ext>
            </a:extLst>
          </p:cNvPr>
          <p:cNvSpPr/>
          <p:nvPr/>
        </p:nvSpPr>
        <p:spPr>
          <a:xfrm>
            <a:off x="685800" y="2552700"/>
            <a:ext cx="5943600" cy="1981200"/>
          </a:xfrm>
          <a:prstGeom prst="wedgeRoundRectCallout">
            <a:avLst>
              <a:gd name="adj1" fmla="val -3009"/>
              <a:gd name="adj2" fmla="val 127726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Hiera</a:t>
            </a:r>
            <a:r>
              <a:rPr lang="fr-FR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image encoder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only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run once for the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entire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interaction </a:t>
            </a:r>
            <a:endParaRPr lang="fr-FR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828AC1-35CD-9878-014E-EC25DE34F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426" y="2329975"/>
            <a:ext cx="9916909" cy="23563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B1B2B42-9AD3-20A4-2E5F-D41DB3F08083}"/>
              </a:ext>
            </a:extLst>
          </p:cNvPr>
          <p:cNvSpPr txBox="1"/>
          <p:nvPr/>
        </p:nvSpPr>
        <p:spPr>
          <a:xfrm>
            <a:off x="7772400" y="1941705"/>
            <a:ext cx="701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.AppleSystemUIFont"/>
              </a:rPr>
              <a:t>Cf: </a:t>
            </a:r>
            <a:r>
              <a:rPr lang="en-US" sz="3200" dirty="0" err="1">
                <a:latin typeface=".AppleSystemUIFont"/>
              </a:rPr>
              <a:t>Hiera</a:t>
            </a:r>
            <a:r>
              <a:rPr lang="en-US" sz="3200" dirty="0">
                <a:latin typeface=".AppleSystemUIFont"/>
              </a:rPr>
              <a:t> [</a:t>
            </a:r>
            <a:r>
              <a:rPr lang="en-US" sz="3200" dirty="0" err="1">
                <a:latin typeface=".AppleSystemUIFont"/>
              </a:rPr>
              <a:t>Ryali</a:t>
            </a:r>
            <a:r>
              <a:rPr lang="en-US" sz="3200" dirty="0">
                <a:latin typeface=".AppleSystemUIFont"/>
              </a:rPr>
              <a:t>+, ICML23]</a:t>
            </a:r>
          </a:p>
        </p:txBody>
      </p:sp>
    </p:spTree>
    <p:extLst>
      <p:ext uri="{BB962C8B-B14F-4D97-AF65-F5344CB8AC3E}">
        <p14:creationId xmlns:p14="http://schemas.microsoft.com/office/powerpoint/2010/main" val="413359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63282-90C8-8CF2-B429-7AA38B6D4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DD5FC-6F83-AFDE-3D8D-05E74461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altLang="ja-JP" dirty="0"/>
              <a:t>Proposed Method : The SAM 2 model architecture -  Memory attention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5E3496-A4BF-8A29-7766-66C9D81E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ja-JP" altLang="en-US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9</a:t>
            </a:fld>
            <a:r>
              <a:rPr kumimoji="1" lang="en-US" altLang="ja-JP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  <a:endParaRPr kumimoji="1" lang="ja-JP" altLang="en-US">
              <a:solidFill>
                <a:srgbClr val="FFFFFF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29EB8-FC93-7495-EE5C-67DF9FF7D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" y="4686300"/>
            <a:ext cx="18216282" cy="4876800"/>
          </a:xfrm>
          <a:prstGeom prst="rect">
            <a:avLst/>
          </a:prstGeom>
        </p:spPr>
      </p:pic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7F7832B4-523D-7E69-E583-7E9B0ECB3064}"/>
              </a:ext>
            </a:extLst>
          </p:cNvPr>
          <p:cNvSpPr/>
          <p:nvPr/>
        </p:nvSpPr>
        <p:spPr>
          <a:xfrm>
            <a:off x="685800" y="2552700"/>
            <a:ext cx="5943600" cy="1981200"/>
          </a:xfrm>
          <a:prstGeom prst="wedgeRoundRectCallout">
            <a:avLst>
              <a:gd name="adj1" fmla="val 38101"/>
              <a:gd name="adj2" fmla="val 150425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Memory attention to </a:t>
            </a:r>
            <a:r>
              <a:rPr lang="fr-FR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condition 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the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current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frame on the </a:t>
            </a:r>
            <a:r>
              <a:rPr lang="fr-FR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past</a:t>
            </a:r>
            <a:r>
              <a:rPr lang="fr-FR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frames</a:t>
            </a:r>
            <a:endParaRPr lang="fr-FR" sz="32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1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ユーザー定義 1">
      <a:dk1>
        <a:srgbClr val="000000"/>
      </a:dk1>
      <a:lt1>
        <a:srgbClr val="FFFFFF"/>
      </a:lt1>
      <a:dk2>
        <a:srgbClr val="706D70"/>
      </a:dk2>
      <a:lt2>
        <a:srgbClr val="DEDEDE"/>
      </a:lt2>
      <a:accent1>
        <a:srgbClr val="CC0019"/>
      </a:accent1>
      <a:accent2>
        <a:srgbClr val="F9E602"/>
      </a:accent2>
      <a:accent3>
        <a:srgbClr val="3650FF"/>
      </a:accent3>
      <a:accent4>
        <a:srgbClr val="7BC504"/>
      </a:accent4>
      <a:accent5>
        <a:srgbClr val="FAB300"/>
      </a:accent5>
      <a:accent6>
        <a:srgbClr val="FF8BFF"/>
      </a:accent6>
      <a:hlink>
        <a:srgbClr val="200EDA"/>
      </a:hlink>
      <a:folHlink>
        <a:srgbClr val="BFBFBF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5400">
          <a:solidFill>
            <a:schemeClr val="tx2"/>
          </a:solidFill>
        </a:ln>
      </a:spPr>
      <a:bodyPr rtlCol="0" anchor="ctr"/>
      <a:lstStyle>
        <a:defPPr algn="ctr">
          <a:defRPr sz="2400" smtClean="0">
            <a:solidFill>
              <a:srgbClr val="000000"/>
            </a:solidFill>
            <a:latin typeface="Segoe UI Historic" panose="020B0502040204020203" pitchFamily="34" charset="0"/>
            <a:ea typeface="游ゴシック" panose="020B0400000000000000" pitchFamily="34" charset="-128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kumimoji="1" sz="2400" smtClean="0">
            <a:latin typeface="Segoe UI Historic" panose="020B0502040204020203" pitchFamily="34" charset="0"/>
            <a:ea typeface="游ゴシック" panose="020B0400000000000000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34533</TotalTime>
  <Words>1009</Words>
  <Application>Microsoft Macintosh PowerPoint</Application>
  <PresentationFormat>Personnalisé</PresentationFormat>
  <Paragraphs>171</Paragraphs>
  <Slides>21</Slides>
  <Notes>18</Notes>
  <HiddenSlides>0</HiddenSlides>
  <MMClips>5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9" baseType="lpstr">
      <vt:lpstr>HGSｺﾞｼｯｸE</vt:lpstr>
      <vt:lpstr>游ゴシック</vt:lpstr>
      <vt:lpstr>Segoe UI</vt:lpstr>
      <vt:lpstr>CMR7</vt:lpstr>
      <vt:lpstr>.AppleSystemUIFont</vt:lpstr>
      <vt:lpstr>Arial</vt:lpstr>
      <vt:lpstr>CMR10</vt:lpstr>
      <vt:lpstr>Courier New</vt:lpstr>
      <vt:lpstr>Cambria Math</vt:lpstr>
      <vt:lpstr>システムフォント（レギュラー）</vt:lpstr>
      <vt:lpstr>Calibri</vt:lpstr>
      <vt:lpstr>Segoe UI Historic</vt:lpstr>
      <vt:lpstr>Quattrocento Sans</vt:lpstr>
      <vt:lpstr>Wingdings</vt:lpstr>
      <vt:lpstr>CMMI10</vt:lpstr>
      <vt:lpstr>NimbusRomNo9L</vt:lpstr>
      <vt:lpstr>Office Theme</vt:lpstr>
      <vt:lpstr>Office テーマ</vt:lpstr>
      <vt:lpstr>    SAM 2: Segment Anything in Images and Videos</vt:lpstr>
      <vt:lpstr>Background : The Image/Video Segmentation task </vt:lpstr>
      <vt:lpstr>Problem Statement (1/2) :The Promptable Visual Segmentation (PSV) task</vt:lpstr>
      <vt:lpstr>Problem Statement (2/2) :The Promptable Visual Segmentation (PSV) task in detail</vt:lpstr>
      <vt:lpstr>Related Works (1/2) : Image Segmentation</vt:lpstr>
      <vt:lpstr>Related Works (2/2) : Video Object Segmentation (VOS)</vt:lpstr>
      <vt:lpstr>Proposed Method : The SAM 2 model architecture</vt:lpstr>
      <vt:lpstr>Proposed Method : The SAM 2 model architecture - Image Encoder </vt:lpstr>
      <vt:lpstr>Proposed Method : The SAM 2 model architecture -  Memory attention</vt:lpstr>
      <vt:lpstr>Proposed Method : The SAM 2 model architecture -  Mask decoder and prompt encoder</vt:lpstr>
      <vt:lpstr>Proposed Method : The SAM 2 model architecture - Memory encoder and memory bank</vt:lpstr>
      <vt:lpstr>Proposed Method : The SA-V Dataset</vt:lpstr>
      <vt:lpstr>Experimental settings: Training procedure</vt:lpstr>
      <vt:lpstr>Quantitative results : The J&amp;F metric</vt:lpstr>
      <vt:lpstr>Quantitative results : On the PVS task, SAM 2 outperformed the baselines</vt:lpstr>
      <vt:lpstr>Quantitative results (2/2) : On the Image Segmentation task, SAM 2 outperformed the baselines</vt:lpstr>
      <vt:lpstr>Qualitative results : SAM 2 correctly shows consistency across the frames</vt:lpstr>
      <vt:lpstr>Qualitative results : SAM2 performs strongly across a variety of usages</vt:lpstr>
      <vt:lpstr>Conclusion : A foundation model for Image and Video Segmentation</vt:lpstr>
      <vt:lpstr>My thoughts : A model that solves the segmentation task for both image and video</vt:lpstr>
      <vt:lpstr>Summary – SAM 2: Segment Anything in Images and Videos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LRP_JSAI24</dc:title>
  <cp:lastModifiedBy>Félix Doublet</cp:lastModifiedBy>
  <cp:revision>126</cp:revision>
  <dcterms:created xsi:type="dcterms:W3CDTF">2006-08-16T00:00:00Z</dcterms:created>
  <dcterms:modified xsi:type="dcterms:W3CDTF">2024-12-05T13:47:41Z</dcterms:modified>
  <dc:identifier>DAGArpym1AA</dc:identifier>
</cp:coreProperties>
</file>